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4"/>
  </p:sldMasterIdLst>
  <p:notesMasterIdLst>
    <p:notesMasterId r:id="rId90"/>
  </p:notesMasterIdLst>
  <p:sldIdLst>
    <p:sldId id="256" r:id="rId5"/>
    <p:sldId id="263" r:id="rId6"/>
    <p:sldId id="273" r:id="rId7"/>
    <p:sldId id="257" r:id="rId8"/>
    <p:sldId id="290" r:id="rId9"/>
    <p:sldId id="289" r:id="rId10"/>
    <p:sldId id="275" r:id="rId11"/>
    <p:sldId id="284" r:id="rId12"/>
    <p:sldId id="276" r:id="rId13"/>
    <p:sldId id="277" r:id="rId14"/>
    <p:sldId id="278" r:id="rId15"/>
    <p:sldId id="264" r:id="rId16"/>
    <p:sldId id="265" r:id="rId17"/>
    <p:sldId id="286" r:id="rId18"/>
    <p:sldId id="287" r:id="rId19"/>
    <p:sldId id="274" r:id="rId20"/>
    <p:sldId id="279" r:id="rId21"/>
    <p:sldId id="295" r:id="rId22"/>
    <p:sldId id="296" r:id="rId23"/>
    <p:sldId id="297" r:id="rId24"/>
    <p:sldId id="280" r:id="rId25"/>
    <p:sldId id="281" r:id="rId26"/>
    <p:sldId id="298" r:id="rId27"/>
    <p:sldId id="302" r:id="rId28"/>
    <p:sldId id="307" r:id="rId29"/>
    <p:sldId id="304" r:id="rId30"/>
    <p:sldId id="305" r:id="rId31"/>
    <p:sldId id="306" r:id="rId32"/>
    <p:sldId id="293" r:id="rId33"/>
    <p:sldId id="282" r:id="rId34"/>
    <p:sldId id="309" r:id="rId35"/>
    <p:sldId id="270" r:id="rId36"/>
    <p:sldId id="258" r:id="rId37"/>
    <p:sldId id="311" r:id="rId38"/>
    <p:sldId id="312" r:id="rId39"/>
    <p:sldId id="313" r:id="rId40"/>
    <p:sldId id="314" r:id="rId41"/>
    <p:sldId id="292" r:id="rId42"/>
    <p:sldId id="315" r:id="rId43"/>
    <p:sldId id="316" r:id="rId44"/>
    <p:sldId id="317" r:id="rId45"/>
    <p:sldId id="283" r:id="rId46"/>
    <p:sldId id="318" r:id="rId47"/>
    <p:sldId id="319" r:id="rId48"/>
    <p:sldId id="320" r:id="rId49"/>
    <p:sldId id="291" r:id="rId50"/>
    <p:sldId id="294" r:id="rId51"/>
    <p:sldId id="259" r:id="rId52"/>
    <p:sldId id="321" r:id="rId53"/>
    <p:sldId id="322" r:id="rId54"/>
    <p:sldId id="323" r:id="rId55"/>
    <p:sldId id="324" r:id="rId56"/>
    <p:sldId id="325" r:id="rId57"/>
    <p:sldId id="326" r:id="rId58"/>
    <p:sldId id="327" r:id="rId59"/>
    <p:sldId id="328" r:id="rId60"/>
    <p:sldId id="329" r:id="rId61"/>
    <p:sldId id="299" r:id="rId62"/>
    <p:sldId id="300" r:id="rId63"/>
    <p:sldId id="301" r:id="rId64"/>
    <p:sldId id="260" r:id="rId65"/>
    <p:sldId id="330" r:id="rId66"/>
    <p:sldId id="331" r:id="rId67"/>
    <p:sldId id="377" r:id="rId68"/>
    <p:sldId id="333" r:id="rId69"/>
    <p:sldId id="334" r:id="rId70"/>
    <p:sldId id="335" r:id="rId71"/>
    <p:sldId id="363" r:id="rId72"/>
    <p:sldId id="346" r:id="rId73"/>
    <p:sldId id="364" r:id="rId74"/>
    <p:sldId id="365" r:id="rId75"/>
    <p:sldId id="348" r:id="rId76"/>
    <p:sldId id="366" r:id="rId77"/>
    <p:sldId id="367" r:id="rId78"/>
    <p:sldId id="372" r:id="rId79"/>
    <p:sldId id="373" r:id="rId80"/>
    <p:sldId id="374" r:id="rId81"/>
    <p:sldId id="349" r:id="rId82"/>
    <p:sldId id="370" r:id="rId83"/>
    <p:sldId id="371" r:id="rId84"/>
    <p:sldId id="352" r:id="rId85"/>
    <p:sldId id="355" r:id="rId86"/>
    <p:sldId id="357" r:id="rId87"/>
    <p:sldId id="360" r:id="rId88"/>
    <p:sldId id="375" r:id="rId89"/>
  </p:sldIdLst>
  <p:sldSz cx="12192000" cy="6858000"/>
  <p:notesSz cx="6858000" cy="9144000"/>
  <p:embeddedFontLst>
    <p:embeddedFont>
      <p:font typeface="대한민국정부상징체 R" panose="02020503020101020101" pitchFamily="18" charset="-127"/>
      <p:regular r:id="rId91"/>
    </p:embeddedFont>
    <p:embeddedFont>
      <p:font typeface="Angella White Personal use font" panose="02000503000000020003" pitchFamily="50" charset="0"/>
      <p:regular r:id="rId92"/>
    </p:embeddedFont>
    <p:embeddedFont>
      <p:font typeface="Cambria Math" panose="02040503050406030204" pitchFamily="18" charset="0"/>
      <p:regular r:id="rId93"/>
    </p:embeddedFont>
    <p:embeddedFont>
      <p:font typeface="Montserrat" pitchFamily="2" charset="0"/>
      <p:regular r:id="rId94"/>
      <p:bold r:id="rId95"/>
      <p:italic r:id="rId96"/>
      <p:boldItalic r:id="rId97"/>
    </p:embeddedFont>
    <p:embeddedFont>
      <p:font typeface="Montserrat Black" pitchFamily="2" charset="0"/>
      <p:bold r:id="rId98"/>
      <p:boldItalic r:id="rId99"/>
    </p:embeddedFont>
    <p:embeddedFont>
      <p:font typeface="Montserrat ExtraBold" pitchFamily="2" charset="0"/>
      <p:bold r:id="rId100"/>
      <p:boldItalic r:id="rId101"/>
    </p:embeddedFont>
    <p:embeddedFont>
      <p:font typeface="Montserrat ExtraLight" pitchFamily="2" charset="0"/>
      <p:regular r:id="rId102"/>
      <p:italic r:id="rId103"/>
    </p:embeddedFont>
    <p:embeddedFont>
      <p:font typeface="Montserrat Medium" pitchFamily="2" charset="0"/>
      <p:regular r:id="rId104"/>
      <p:italic r:id="rId105"/>
    </p:embeddedFont>
    <p:embeddedFont>
      <p:font typeface="Montserrat SemiBold" pitchFamily="2" charset="0"/>
      <p:bold r:id="rId106"/>
      <p:boldItalic r:id="rId107"/>
    </p:embeddedFont>
    <p:embeddedFont>
      <p:font typeface="맑은 고딕" panose="020B0503020000020004" pitchFamily="50" charset="-127"/>
      <p:regular r:id="rId108"/>
      <p:bold r:id="rId109"/>
    </p:embeddedFont>
    <p:embeddedFont>
      <p:font typeface="맑은 고딕" panose="020B0503020000020004" pitchFamily="50" charset="-127"/>
      <p:regular r:id="rId108"/>
      <p:bold r:id="rId10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F8F"/>
    <a:srgbClr val="545550"/>
    <a:srgbClr val="888888"/>
    <a:srgbClr val="FF9B9B"/>
    <a:srgbClr val="8C8C8C"/>
    <a:srgbClr val="548235"/>
    <a:srgbClr val="F4B183"/>
    <a:srgbClr val="9DEA82"/>
    <a:srgbClr val="9DC3E6"/>
    <a:srgbClr val="F2E6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548B4D-CA6E-48A0-A88A-DF40AA48AF9C}" v="2" dt="2022-12-09T13:14:33.102"/>
    <p1510:client id="{ACE7FFDE-85F7-D186-040C-F3F43E98FDF1}" v="119" dt="2022-12-09T13:07:48.001"/>
    <p1510:client id="{D364CD8F-E2AC-4F77-972B-0697470CF115}" v="152" dt="2022-12-09T11:27:24.648"/>
    <p1510:client id="{DBC36A81-7E06-3EA2-CCF0-499B2AE72318}" v="107" dt="2022-12-09T11:45:10.7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theme" Target="theme/theme1.xml"/><Relationship Id="rId16" Type="http://schemas.openxmlformats.org/officeDocument/2006/relationships/slide" Target="slides/slide12.xml"/><Relationship Id="rId107" Type="http://schemas.openxmlformats.org/officeDocument/2006/relationships/font" Target="fonts/font17.fntdata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font" Target="fonts/font12.fntdata"/><Relationship Id="rId5" Type="http://schemas.openxmlformats.org/officeDocument/2006/relationships/slide" Target="slides/slide1.xml"/><Relationship Id="rId90" Type="http://schemas.openxmlformats.org/officeDocument/2006/relationships/notesMaster" Target="notesMasters/notesMaster1.xml"/><Relationship Id="rId95" Type="http://schemas.openxmlformats.org/officeDocument/2006/relationships/font" Target="fonts/font5.fntdata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tableStyles" Target="tableStyle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font" Target="fonts/font13.fntdata"/><Relationship Id="rId108" Type="http://schemas.openxmlformats.org/officeDocument/2006/relationships/font" Target="fonts/font18.fntdata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font" Target="fonts/font1.fntdata"/><Relationship Id="rId96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font" Target="fonts/font16.fntdata"/><Relationship Id="rId114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font" Target="fonts/font4.fntdata"/><Relationship Id="rId99" Type="http://schemas.openxmlformats.org/officeDocument/2006/relationships/font" Target="fonts/font9.fntdata"/><Relationship Id="rId101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font" Target="fonts/font19.fntdata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font" Target="fonts/font7.fntdata"/><Relationship Id="rId104" Type="http://schemas.openxmlformats.org/officeDocument/2006/relationships/font" Target="fonts/font14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2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presProps" Target="pres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font" Target="fonts/font10.fntdata"/><Relationship Id="rId105" Type="http://schemas.openxmlformats.org/officeDocument/2006/relationships/font" Target="fonts/font15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font" Target="fonts/font3.fntdata"/><Relationship Id="rId98" Type="http://schemas.openxmlformats.org/officeDocument/2006/relationships/font" Target="fonts/font8.fntdata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o365seoultech-my.sharepoint.com/personal/21102050_officestu_seoultech_ac_kr/Documents/bc%20analyis%20&#52572;&#51333;&#48376;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What You Focus</a:t>
            </a:r>
            <a:r>
              <a:rPr lang="en-US" altLang="ko-KR" baseline="0"/>
              <a:t> the Most on Makeup?</a:t>
            </a:r>
            <a:endParaRPr lang="en-US" altLang="ko-KR"/>
          </a:p>
        </c:rich>
      </c:tx>
      <c:layout>
        <c:manualLayout>
          <c:xMode val="edge"/>
          <c:yMode val="edge"/>
          <c:x val="0.15362031691498343"/>
          <c:y val="2.857996719829906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9.0511582964477602E-2"/>
          <c:y val="0.16289163556626143"/>
          <c:w val="0.88676332557394277"/>
          <c:h val="0.61413151105662167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FF9B9B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AAC8-4309-8234-4D1C498DA824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rgbClr val="C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AAC8-4309-8234-4D1C498DA8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Lip</c:v>
                </c:pt>
                <c:pt idx="1">
                  <c:v>Eyebrow</c:v>
                </c:pt>
                <c:pt idx="2">
                  <c:v>Eye Shadow</c:v>
                </c:pt>
                <c:pt idx="3">
                  <c:v>Eyeliner</c:v>
                </c:pt>
                <c:pt idx="4">
                  <c:v>Mascara</c:v>
                </c:pt>
                <c:pt idx="5">
                  <c:v>Blush</c:v>
                </c:pt>
                <c:pt idx="6">
                  <c:v>Shading</c:v>
                </c:pt>
                <c:pt idx="7">
                  <c:v>Highlighter</c:v>
                </c:pt>
                <c:pt idx="8">
                  <c:v>None</c:v>
                </c:pt>
              </c:strCache>
            </c:strRef>
          </c:cat>
          <c:val>
            <c:numRef>
              <c:f>Sheet1!$B$2:$B$10</c:f>
              <c:numCache>
                <c:formatCode>0.0%</c:formatCode>
                <c:ptCount val="9"/>
                <c:pt idx="0">
                  <c:v>0.89100000000000001</c:v>
                </c:pt>
                <c:pt idx="1">
                  <c:v>0.63500000000000001</c:v>
                </c:pt>
                <c:pt idx="2">
                  <c:v>0.57699999999999996</c:v>
                </c:pt>
                <c:pt idx="3">
                  <c:v>0.55100000000000005</c:v>
                </c:pt>
                <c:pt idx="4">
                  <c:v>0.505</c:v>
                </c:pt>
                <c:pt idx="5">
                  <c:v>0.437</c:v>
                </c:pt>
                <c:pt idx="6">
                  <c:v>0.23899999999999999</c:v>
                </c:pt>
                <c:pt idx="7">
                  <c:v>0.182</c:v>
                </c:pt>
                <c:pt idx="8">
                  <c:v>4.4999999999999998E-2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C8-4309-8234-4D1C498DA82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773935440"/>
        <c:axId val="773942096"/>
        <c:axId val="0"/>
      </c:bar3DChart>
      <c:catAx>
        <c:axId val="773935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73942096"/>
        <c:crosses val="autoZero"/>
        <c:auto val="1"/>
        <c:lblAlgn val="ctr"/>
        <c:lblOffset val="100"/>
        <c:noMultiLvlLbl val="0"/>
      </c:catAx>
      <c:valAx>
        <c:axId val="773942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739354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4400"/>
              <a:t>NPV</a:t>
            </a:r>
            <a:endParaRPr lang="ko-KR" altLang="en-US" sz="44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20108337953942715"/>
          <c:y val="0.17769865129848228"/>
          <c:w val="0.77881152781686003"/>
          <c:h val="0.8012665029715453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dLbl>
              <c:idx val="4"/>
              <c:layout>
                <c:manualLayout>
                  <c:x val="-1.2565682902320515E-3"/>
                  <c:y val="6.901960571191591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2C4C-4F5E-AC7D-7612CC56B67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'Financial Statement'!$B$90:$L$90</c:f>
              <c:numCache>
                <c:formatCode>_-[$₩-412]* #,##0_-;\-[$₩-412]* #,##0_-;_-[$₩-412]* "-"??_-;_-@_-</c:formatCode>
                <c:ptCount val="11"/>
                <c:pt idx="0">
                  <c:v>-2091170000</c:v>
                </c:pt>
                <c:pt idx="1">
                  <c:v>-1395688779.5127201</c:v>
                </c:pt>
                <c:pt idx="2">
                  <c:v>-700207559.02543998</c:v>
                </c:pt>
                <c:pt idx="3">
                  <c:v>-443603051.51671982</c:v>
                </c:pt>
                <c:pt idx="4">
                  <c:v>-186998544.00800133</c:v>
                </c:pt>
                <c:pt idx="5">
                  <c:v>950337800.95599747</c:v>
                </c:pt>
                <c:pt idx="6">
                  <c:v>2087674145.9199982</c:v>
                </c:pt>
                <c:pt idx="7">
                  <c:v>2599079810.8917694</c:v>
                </c:pt>
                <c:pt idx="8">
                  <c:v>3110485475.8635483</c:v>
                </c:pt>
                <c:pt idx="9">
                  <c:v>3325408253.2632141</c:v>
                </c:pt>
                <c:pt idx="10">
                  <c:v>3540331030.6628723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C4C-4F5E-AC7D-7612CC56B6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58831312"/>
        <c:axId val="458830000"/>
      </c:barChart>
      <c:catAx>
        <c:axId val="45883131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58830000"/>
        <c:crosses val="autoZero"/>
        <c:auto val="1"/>
        <c:lblAlgn val="ctr"/>
        <c:lblOffset val="100"/>
        <c:noMultiLvlLbl val="0"/>
      </c:catAx>
      <c:valAx>
        <c:axId val="458830000"/>
        <c:scaling>
          <c:orientation val="minMax"/>
        </c:scaling>
        <c:delete val="0"/>
        <c:axPos val="l"/>
        <c:majorGridlines>
          <c:spPr>
            <a:ln w="2540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[$₩-412]* #,##0_-;\-[$₩-412]* #,##0_-;_-[$₩-412]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58831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400"/>
              <a:t>Personal Color Diagnostics Cost in Seoul</a:t>
            </a:r>
            <a:endParaRPr lang="ko-KR" sz="24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1523824234202332E-2"/>
          <c:y val="0.12014644868347185"/>
          <c:w val="0.94528672607929964"/>
          <c:h val="0.8297990998573989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비용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_(&quot;₩&quot;* #,##0_);_(&quot;₩&quot;* \(#,##0\);_(&quot;₩&quot;* &quot;-&quot;_);_(@_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  <c:pt idx="6">
                  <c:v>G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68000</c:v>
                </c:pt>
                <c:pt idx="1">
                  <c:v>88000</c:v>
                </c:pt>
                <c:pt idx="2">
                  <c:v>105000</c:v>
                </c:pt>
                <c:pt idx="3">
                  <c:v>65000</c:v>
                </c:pt>
                <c:pt idx="4">
                  <c:v>100000</c:v>
                </c:pt>
                <c:pt idx="5">
                  <c:v>80000</c:v>
                </c:pt>
                <c:pt idx="6">
                  <c:v>140000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B5-42BE-8B7F-8D0604B0F2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axId val="1382413119"/>
        <c:axId val="1382414783"/>
      </c:barChart>
      <c:catAx>
        <c:axId val="13824131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82414783"/>
        <c:crosses val="autoZero"/>
        <c:auto val="1"/>
        <c:lblAlgn val="ctr"/>
        <c:lblOffset val="100"/>
        <c:noMultiLvlLbl val="0"/>
      </c:catAx>
      <c:valAx>
        <c:axId val="1382414783"/>
        <c:scaling>
          <c:orientation val="minMax"/>
          <c:max val="150000"/>
          <c:min val="50000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₩&quot;* #,##0_);_(&quot;₩&quot;* \(#,##0\);_(&quot;₩&quot;* &quot;-&quot;_);_(@_)" sourceLinked="0"/>
        <c:majorTickMark val="none"/>
        <c:minorTickMark val="none"/>
        <c:tickLblPos val="nextTo"/>
        <c:crossAx val="1382413119"/>
        <c:crosses val="autoZero"/>
        <c:crossBetween val="between"/>
        <c:majorUnit val="2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1. Have you ever been </a:t>
            </a:r>
            <a:r>
              <a:rPr lang="en-US" altLang="ko-KR">
                <a:solidFill>
                  <a:srgbClr val="00B050"/>
                </a:solidFill>
              </a:rPr>
              <a:t>diagnosed with personal color</a:t>
            </a:r>
            <a:r>
              <a:rPr lang="en-US" altLang="ko-KR"/>
              <a:t>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1. Have you ever been diagnosed with personal color?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7D1C-4645-B573-69F3FC65BAA5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D1C-4645-B573-69F3FC65BAA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0.76900000000000002</c:v>
                </c:pt>
                <c:pt idx="1">
                  <c:v>0.23100000000000001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1C-4645-B573-69F3FC65BA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2. When you bought color cosmetics online, have you ever received a </a:t>
            </a:r>
            <a:r>
              <a:rPr lang="en-US" altLang="ko-KR">
                <a:solidFill>
                  <a:srgbClr val="00B050"/>
                </a:solidFill>
              </a:rPr>
              <a:t>different color than you expected</a:t>
            </a:r>
            <a:r>
              <a:rPr lang="en-US" altLang="ko-KR"/>
              <a:t>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2. When you bought color cosmetics online, have you ever received a different color than you expected?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344-44F7-8F57-3607B80997D1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344-44F7-8F57-3607B80997D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0.74399999999999999</c:v>
                </c:pt>
                <c:pt idx="1">
                  <c:v>0.25600000000000001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B1-4BC6-9AE9-EF431C48A4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3. Are you willing to use   </a:t>
            </a:r>
            <a:r>
              <a:rPr lang="en-US" altLang="ko-KR" baseline="0"/>
              <a:t>                      ?</a:t>
            </a:r>
            <a:endParaRPr lang="en-US" altLang="ko-K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3. Are you willing to use a subscription service that experiences recommended lip products based on personal colors diagnosed through AI?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034-4230-A13F-B35D9DC02A71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034-4230-A13F-B35D9DC02A7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0.84599999999999997</c:v>
                </c:pt>
                <c:pt idx="1">
                  <c:v>0.154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034-4230-A13F-B35D9DC02A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8799936332168169E-2"/>
          <c:y val="0.11477033862658921"/>
          <c:w val="0.67796720706862856"/>
          <c:h val="0.7562991268901283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#1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ECF-4D17-AB0E-16DE52639DF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ECF-4D17-AB0E-16DE52639DF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9E-458C-8EFD-AF52B453EE01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#2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E1C-404E-8F13-EEB1E5760502}"/>
              </c:ext>
            </c:extLst>
          </c:dPt>
          <c:dPt>
            <c:idx val="1"/>
            <c:bubble3D val="0"/>
            <c:explosion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E1C-404E-8F13-EEB1E576050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29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3B-4F5E-B89C-E17AC9C1F2E3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Users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Sheet1!$A$2:$A$12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cat>
          <c:val>
            <c:numRef>
              <c:f>Sheet1!$B$2:$B$12</c:f>
              <c:numCache>
                <c:formatCode>_(* #,##0_);_(* \(#,##0\);_(* "-"_);_(@_)</c:formatCode>
                <c:ptCount val="11"/>
                <c:pt idx="0">
                  <c:v>8562.0311280000005</c:v>
                </c:pt>
                <c:pt idx="1">
                  <c:v>12231.473040000001</c:v>
                </c:pt>
                <c:pt idx="2">
                  <c:v>20385.788400000001</c:v>
                </c:pt>
                <c:pt idx="3">
                  <c:v>45301.752000000008</c:v>
                </c:pt>
                <c:pt idx="4">
                  <c:v>113254.38</c:v>
                </c:pt>
                <c:pt idx="5">
                  <c:v>377514.6</c:v>
                </c:pt>
                <c:pt idx="6">
                  <c:v>629191</c:v>
                </c:pt>
                <c:pt idx="7">
                  <c:v>773904.92999999993</c:v>
                </c:pt>
                <c:pt idx="8">
                  <c:v>866773.52159999986</c:v>
                </c:pt>
                <c:pt idx="9">
                  <c:v>936115.40332799987</c:v>
                </c:pt>
                <c:pt idx="10">
                  <c:v>964198.86542783992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4D7-44F4-9293-AF67B524A3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12702303"/>
        <c:axId val="1612698975"/>
      </c:lineChart>
      <c:catAx>
        <c:axId val="16127023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12698975"/>
        <c:crosses val="autoZero"/>
        <c:auto val="1"/>
        <c:lblAlgn val="ctr"/>
        <c:lblOffset val="100"/>
        <c:noMultiLvlLbl val="0"/>
      </c:catAx>
      <c:valAx>
        <c:axId val="1612698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127023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Cash Inflow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Sheet1!$A$2:$A$12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cat>
          <c:val>
            <c:numRef>
              <c:f>Sheet1!$B$2:$B$12</c:f>
              <c:numCache>
                <c:formatCode>_-[$₩-412]* #,##0.00_-;\-[$₩-412]* #,##0.00_-;_-[$₩-412]* "-"??_-;_-@_-</c:formatCode>
                <c:ptCount val="11"/>
                <c:pt idx="0">
                  <c:v>247980000</c:v>
                </c:pt>
                <c:pt idx="1">
                  <c:v>880955094.86880004</c:v>
                </c:pt>
                <c:pt idx="2">
                  <c:v>1513930189.7376001</c:v>
                </c:pt>
                <c:pt idx="3">
                  <c:v>4962326733.0288</c:v>
                </c:pt>
                <c:pt idx="4">
                  <c:v>8410723276.3199997</c:v>
                </c:pt>
                <c:pt idx="5">
                  <c:v>27568481850.16</c:v>
                </c:pt>
                <c:pt idx="6">
                  <c:v>46726240424</c:v>
                </c:pt>
                <c:pt idx="7">
                  <c:v>55548154616.051193</c:v>
                </c:pt>
                <c:pt idx="8">
                  <c:v>64370068808.102386</c:v>
                </c:pt>
                <c:pt idx="9">
                  <c:v>67987666675.117744</c:v>
                </c:pt>
                <c:pt idx="10">
                  <c:v>71605264542.133102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34-4102-B6E6-F55A64C45BD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Cash Outlfow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Sheet1!$A$2:$A$12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cat>
          <c:val>
            <c:numRef>
              <c:f>Sheet1!$C$2:$C$12</c:f>
              <c:numCache>
                <c:formatCode>_-[$₩-412]* #,##0.00_-;\-[$₩-412]* #,##0.00_-;_-[$₩-412]* "-"??_-;_-@_-</c:formatCode>
                <c:ptCount val="11"/>
                <c:pt idx="0">
                  <c:v>-247980000</c:v>
                </c:pt>
                <c:pt idx="1">
                  <c:v>-1080425136.8215201</c:v>
                </c:pt>
                <c:pt idx="2">
                  <c:v>-1912870273.6430399</c:v>
                </c:pt>
                <c:pt idx="3">
                  <c:v>-5283686969.6855202</c:v>
                </c:pt>
                <c:pt idx="4">
                  <c:v>-8654503665.7280006</c:v>
                </c:pt>
                <c:pt idx="5">
                  <c:v>-27427255192.234001</c:v>
                </c:pt>
                <c:pt idx="6">
                  <c:v>-46200006718.739998</c:v>
                </c:pt>
                <c:pt idx="7">
                  <c:v>-54848958225.381897</c:v>
                </c:pt>
                <c:pt idx="8">
                  <c:v>-63497909732.023903</c:v>
                </c:pt>
                <c:pt idx="9">
                  <c:v>-67074266536.2603</c:v>
                </c:pt>
                <c:pt idx="10">
                  <c:v>-70650623340.496597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834-4102-B6E6-F55A64C45B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axId val="541296079"/>
        <c:axId val="541292335"/>
      </c:barChart>
      <c:catAx>
        <c:axId val="54129607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1292335"/>
        <c:crosses val="autoZero"/>
        <c:auto val="1"/>
        <c:lblAlgn val="ctr"/>
        <c:lblOffset val="100"/>
        <c:noMultiLvlLbl val="0"/>
      </c:catAx>
      <c:valAx>
        <c:axId val="541292335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_-[$₩-412]* #,##0.00_-;\-[$₩-412]* #,##0.00_-;_-[$₩-412]* &quot;-&quot;??_-;_-@_-" sourceLinked="1"/>
        <c:majorTickMark val="out"/>
        <c:minorTickMark val="none"/>
        <c:tickLblPos val="nextTo"/>
        <c:crossAx val="5412960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D33D06-70F8-42BB-9D41-35A521B6BA5C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E2D6C13-5691-429D-A5AF-ED434F14D385}">
      <dgm:prSet phldrT="[텍스트]" custT="1"/>
      <dgm:spPr>
        <a:solidFill>
          <a:srgbClr val="FF9B9B"/>
        </a:solidFill>
      </dgm:spPr>
      <dgm:t>
        <a:bodyPr/>
        <a:lstStyle/>
        <a:p>
          <a:pPr latinLnBrk="1"/>
          <a:r>
            <a:rPr lang="en-US" altLang="ko-KR" sz="1800">
              <a:latin typeface="Montserrat Medium" pitchFamily="2" charset="0"/>
            </a:rPr>
            <a:t>Hunt Personal Color by AI Analysis</a:t>
          </a:r>
          <a:endParaRPr lang="ko-KR" altLang="en-US" sz="1800">
            <a:latin typeface="Montserrat Medium" pitchFamily="2" charset="0"/>
          </a:endParaRPr>
        </a:p>
      </dgm:t>
    </dgm:pt>
    <dgm:pt modelId="{A6F836BA-36A6-463B-8C6E-D5CDE3DF5A0D}" type="parTrans" cxnId="{6F907827-E261-4411-9879-9AF39307D814}">
      <dgm:prSet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A664CC13-B90D-4880-A358-FDD19174CD39}" type="sibTrans" cxnId="{6F907827-E261-4411-9879-9AF39307D814}">
      <dgm:prSet/>
      <dgm:spPr/>
      <dgm:t>
        <a:bodyPr/>
        <a:lstStyle/>
        <a:p>
          <a:pPr latinLnBrk="1"/>
          <a:endParaRPr lang="ko-KR" altLang="en-US"/>
        </a:p>
      </dgm:t>
    </dgm:pt>
    <dgm:pt modelId="{751CD7CE-A083-456D-A01A-5F51A36AB25D}">
      <dgm:prSet phldrT="[텍스트]" custT="1"/>
      <dgm:spPr>
        <a:solidFill>
          <a:srgbClr val="FF9B9B"/>
        </a:solidFill>
      </dgm:spPr>
      <dgm:t>
        <a:bodyPr/>
        <a:lstStyle/>
        <a:p>
          <a:pPr latinLnBrk="1"/>
          <a:r>
            <a:rPr lang="en-US" altLang="ko-KR" sz="1800">
              <a:latin typeface="Montserrat Medium" pitchFamily="2" charset="0"/>
            </a:rPr>
            <a:t>Providing various cosmetics until the user finds the preferred colors and the textures</a:t>
          </a:r>
          <a:endParaRPr lang="ko-KR" altLang="en-US" sz="1800">
            <a:latin typeface="Montserrat Medium" pitchFamily="2" charset="0"/>
          </a:endParaRPr>
        </a:p>
      </dgm:t>
    </dgm:pt>
    <dgm:pt modelId="{5DD679AE-C952-4D26-AC6D-AFC9652DBF2F}" type="parTrans" cxnId="{8ABF9F7F-E7E6-4E89-9AB2-F83C6250ECFD}">
      <dgm:prSet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8010FFEF-3028-4E49-B009-8D525FF0B4B6}" type="sibTrans" cxnId="{8ABF9F7F-E7E6-4E89-9AB2-F83C6250ECFD}">
      <dgm:prSet/>
      <dgm:spPr/>
      <dgm:t>
        <a:bodyPr/>
        <a:lstStyle/>
        <a:p>
          <a:pPr latinLnBrk="1"/>
          <a:endParaRPr lang="ko-KR" altLang="en-US"/>
        </a:p>
      </dgm:t>
    </dgm:pt>
    <dgm:pt modelId="{57B8EC08-3079-4628-AAB9-7464B003D5B0}">
      <dgm:prSet phldrT="[텍스트]" custT="1"/>
      <dgm:spPr>
        <a:solidFill>
          <a:srgbClr val="FF9B9B"/>
        </a:solidFill>
      </dgm:spPr>
      <dgm:t>
        <a:bodyPr/>
        <a:lstStyle/>
        <a:p>
          <a:pPr latinLnBrk="1"/>
          <a:r>
            <a:rPr lang="en-US" altLang="ko-KR" sz="1800">
              <a:latin typeface="Montserrat Medium" pitchFamily="2" charset="0"/>
            </a:rPr>
            <a:t>Experience recommended products based on the result</a:t>
          </a:r>
          <a:endParaRPr lang="ko-KR" altLang="en-US" sz="1800">
            <a:latin typeface="Montserrat Medium" pitchFamily="2" charset="0"/>
          </a:endParaRPr>
        </a:p>
      </dgm:t>
    </dgm:pt>
    <dgm:pt modelId="{1D79BF26-E654-46E4-A937-5CAE02A1ADA0}" type="sibTrans" cxnId="{996BB5D3-CABF-4F68-8BA5-8AA2975D8B7A}">
      <dgm:prSet/>
      <dgm:spPr/>
      <dgm:t>
        <a:bodyPr/>
        <a:lstStyle/>
        <a:p>
          <a:pPr latinLnBrk="1"/>
          <a:endParaRPr lang="ko-KR" altLang="en-US"/>
        </a:p>
      </dgm:t>
    </dgm:pt>
    <dgm:pt modelId="{180739B3-8390-4BDC-A67A-756C852F9078}" type="parTrans" cxnId="{996BB5D3-CABF-4F68-8BA5-8AA2975D8B7A}">
      <dgm:prSet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438FACFC-B5BC-433D-9580-2FA3CF95B702}">
      <dgm:prSet phldrT="[텍스트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en-US" altLang="ko-KR" sz="2800">
              <a:latin typeface="Montserrat Medium" pitchFamily="2" charset="0"/>
            </a:rPr>
            <a:t>Cosmetic Subscription Service</a:t>
          </a:r>
          <a:endParaRPr lang="ko-KR" altLang="en-US" sz="2800">
            <a:latin typeface="Montserrat Medium" pitchFamily="2" charset="0"/>
          </a:endParaRPr>
        </a:p>
      </dgm:t>
    </dgm:pt>
    <dgm:pt modelId="{26C5C6B6-1D07-4750-8365-19A676870625}" type="parTrans" cxnId="{2C6AB9CF-D8FE-4507-82AE-261CD33D760B}">
      <dgm:prSet/>
      <dgm:spPr/>
      <dgm:t>
        <a:bodyPr/>
        <a:lstStyle/>
        <a:p>
          <a:pPr latinLnBrk="1"/>
          <a:endParaRPr lang="ko-KR" altLang="en-US"/>
        </a:p>
      </dgm:t>
    </dgm:pt>
    <dgm:pt modelId="{30DBB84F-3234-45ED-9A2D-F0F3A9BA38A5}" type="sibTrans" cxnId="{2C6AB9CF-D8FE-4507-82AE-261CD33D760B}">
      <dgm:prSet/>
      <dgm:spPr/>
      <dgm:t>
        <a:bodyPr/>
        <a:lstStyle/>
        <a:p>
          <a:pPr latinLnBrk="1"/>
          <a:endParaRPr lang="ko-KR" altLang="en-US"/>
        </a:p>
      </dgm:t>
    </dgm:pt>
    <dgm:pt modelId="{601881C8-408D-4E70-8B8E-7694EF0E87FF}" type="pres">
      <dgm:prSet presAssocID="{93D33D06-70F8-42BB-9D41-35A521B6BA5C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A71BE62-E3C5-4E33-B0ED-C46BE87F035F}" type="pres">
      <dgm:prSet presAssocID="{438FACFC-B5BC-433D-9580-2FA3CF95B702}" presName="centerShape" presStyleLbl="node0" presStyleIdx="0" presStyleCnt="1" custScaleX="130345" custScaleY="80359"/>
      <dgm:spPr>
        <a:prstGeom prst="roundRect">
          <a:avLst/>
        </a:prstGeom>
      </dgm:spPr>
    </dgm:pt>
    <dgm:pt modelId="{549BADF1-5DB0-4FE5-9C8D-3B42BB738070}" type="pres">
      <dgm:prSet presAssocID="{A6F836BA-36A6-463B-8C6E-D5CDE3DF5A0D}" presName="parTrans" presStyleLbl="bgSibTrans2D1" presStyleIdx="0" presStyleCnt="3"/>
      <dgm:spPr/>
    </dgm:pt>
    <dgm:pt modelId="{EBB6C313-358E-4D84-BA21-0FD9DBB185C2}" type="pres">
      <dgm:prSet presAssocID="{7E2D6C13-5691-429D-A5AF-ED434F14D385}" presName="node" presStyleLbl="node1" presStyleIdx="0" presStyleCnt="3" custScaleX="159545" custRadScaleRad="127873" custRadScaleInc="-43746">
        <dgm:presLayoutVars>
          <dgm:bulletEnabled val="1"/>
        </dgm:presLayoutVars>
      </dgm:prSet>
      <dgm:spPr/>
    </dgm:pt>
    <dgm:pt modelId="{DA0DA47E-5B39-4473-9033-E5659207EB5C}" type="pres">
      <dgm:prSet presAssocID="{180739B3-8390-4BDC-A67A-756C852F9078}" presName="parTrans" presStyleLbl="bgSibTrans2D1" presStyleIdx="1" presStyleCnt="3"/>
      <dgm:spPr/>
    </dgm:pt>
    <dgm:pt modelId="{19CF1D9F-3C11-41B2-A4A0-45F831E53393}" type="pres">
      <dgm:prSet presAssocID="{57B8EC08-3079-4628-AAB9-7464B003D5B0}" presName="node" presStyleLbl="node1" presStyleIdx="1" presStyleCnt="3" custScaleX="159545">
        <dgm:presLayoutVars>
          <dgm:bulletEnabled val="1"/>
        </dgm:presLayoutVars>
      </dgm:prSet>
      <dgm:spPr/>
    </dgm:pt>
    <dgm:pt modelId="{DF290F84-5714-42E1-8554-745AB1597EED}" type="pres">
      <dgm:prSet presAssocID="{5DD679AE-C952-4D26-AC6D-AFC9652DBF2F}" presName="parTrans" presStyleLbl="bgSibTrans2D1" presStyleIdx="2" presStyleCnt="3"/>
      <dgm:spPr/>
    </dgm:pt>
    <dgm:pt modelId="{5140B03B-534F-4ED3-BCFC-FA656E4968A7}" type="pres">
      <dgm:prSet presAssocID="{751CD7CE-A083-456D-A01A-5F51A36AB25D}" presName="node" presStyleLbl="node1" presStyleIdx="2" presStyleCnt="3" custScaleX="159545" custRadScaleRad="123702" custRadScaleInc="43270">
        <dgm:presLayoutVars>
          <dgm:bulletEnabled val="1"/>
        </dgm:presLayoutVars>
      </dgm:prSet>
      <dgm:spPr/>
    </dgm:pt>
  </dgm:ptLst>
  <dgm:cxnLst>
    <dgm:cxn modelId="{F6B2140F-F37B-4B07-BE26-882619E6EB76}" type="presOf" srcId="{180739B3-8390-4BDC-A67A-756C852F9078}" destId="{DA0DA47E-5B39-4473-9033-E5659207EB5C}" srcOrd="0" destOrd="0" presId="urn:microsoft.com/office/officeart/2005/8/layout/radial4"/>
    <dgm:cxn modelId="{17EEE813-AF48-458B-9479-8D850C526987}" type="presOf" srcId="{438FACFC-B5BC-433D-9580-2FA3CF95B702}" destId="{EA71BE62-E3C5-4E33-B0ED-C46BE87F035F}" srcOrd="0" destOrd="0" presId="urn:microsoft.com/office/officeart/2005/8/layout/radial4"/>
    <dgm:cxn modelId="{6F907827-E261-4411-9879-9AF39307D814}" srcId="{438FACFC-B5BC-433D-9580-2FA3CF95B702}" destId="{7E2D6C13-5691-429D-A5AF-ED434F14D385}" srcOrd="0" destOrd="0" parTransId="{A6F836BA-36A6-463B-8C6E-D5CDE3DF5A0D}" sibTransId="{A664CC13-B90D-4880-A358-FDD19174CD39}"/>
    <dgm:cxn modelId="{C4416A28-655C-491B-B0AA-167893428358}" type="presOf" srcId="{93D33D06-70F8-42BB-9D41-35A521B6BA5C}" destId="{601881C8-408D-4E70-8B8E-7694EF0E87FF}" srcOrd="0" destOrd="0" presId="urn:microsoft.com/office/officeart/2005/8/layout/radial4"/>
    <dgm:cxn modelId="{C145B441-2B01-4163-8541-89B274DF0F13}" type="presOf" srcId="{5DD679AE-C952-4D26-AC6D-AFC9652DBF2F}" destId="{DF290F84-5714-42E1-8554-745AB1597EED}" srcOrd="0" destOrd="0" presId="urn:microsoft.com/office/officeart/2005/8/layout/radial4"/>
    <dgm:cxn modelId="{3A954247-F2BB-42E9-A0C8-3F901775675E}" type="presOf" srcId="{A6F836BA-36A6-463B-8C6E-D5CDE3DF5A0D}" destId="{549BADF1-5DB0-4FE5-9C8D-3B42BB738070}" srcOrd="0" destOrd="0" presId="urn:microsoft.com/office/officeart/2005/8/layout/radial4"/>
    <dgm:cxn modelId="{8ABF9F7F-E7E6-4E89-9AB2-F83C6250ECFD}" srcId="{438FACFC-B5BC-433D-9580-2FA3CF95B702}" destId="{751CD7CE-A083-456D-A01A-5F51A36AB25D}" srcOrd="2" destOrd="0" parTransId="{5DD679AE-C952-4D26-AC6D-AFC9652DBF2F}" sibTransId="{8010FFEF-3028-4E49-B009-8D525FF0B4B6}"/>
    <dgm:cxn modelId="{E21036AC-1815-4246-915C-2A603C5ABF94}" type="presOf" srcId="{751CD7CE-A083-456D-A01A-5F51A36AB25D}" destId="{5140B03B-534F-4ED3-BCFC-FA656E4968A7}" srcOrd="0" destOrd="0" presId="urn:microsoft.com/office/officeart/2005/8/layout/radial4"/>
    <dgm:cxn modelId="{15C4DCAD-7F86-45B8-BAF2-21697FB16422}" type="presOf" srcId="{7E2D6C13-5691-429D-A5AF-ED434F14D385}" destId="{EBB6C313-358E-4D84-BA21-0FD9DBB185C2}" srcOrd="0" destOrd="0" presId="urn:microsoft.com/office/officeart/2005/8/layout/radial4"/>
    <dgm:cxn modelId="{2C6AB9CF-D8FE-4507-82AE-261CD33D760B}" srcId="{93D33D06-70F8-42BB-9D41-35A521B6BA5C}" destId="{438FACFC-B5BC-433D-9580-2FA3CF95B702}" srcOrd="0" destOrd="0" parTransId="{26C5C6B6-1D07-4750-8365-19A676870625}" sibTransId="{30DBB84F-3234-45ED-9A2D-F0F3A9BA38A5}"/>
    <dgm:cxn modelId="{996BB5D3-CABF-4F68-8BA5-8AA2975D8B7A}" srcId="{438FACFC-B5BC-433D-9580-2FA3CF95B702}" destId="{57B8EC08-3079-4628-AAB9-7464B003D5B0}" srcOrd="1" destOrd="0" parTransId="{180739B3-8390-4BDC-A67A-756C852F9078}" sibTransId="{1D79BF26-E654-46E4-A937-5CAE02A1ADA0}"/>
    <dgm:cxn modelId="{7F84BAED-61B0-4463-BB33-AD9BBFA9A638}" type="presOf" srcId="{57B8EC08-3079-4628-AAB9-7464B003D5B0}" destId="{19CF1D9F-3C11-41B2-A4A0-45F831E53393}" srcOrd="0" destOrd="0" presId="urn:microsoft.com/office/officeart/2005/8/layout/radial4"/>
    <dgm:cxn modelId="{5B562E83-E5A0-4FA9-87A9-929C309F64E7}" type="presParOf" srcId="{601881C8-408D-4E70-8B8E-7694EF0E87FF}" destId="{EA71BE62-E3C5-4E33-B0ED-C46BE87F035F}" srcOrd="0" destOrd="0" presId="urn:microsoft.com/office/officeart/2005/8/layout/radial4"/>
    <dgm:cxn modelId="{72DC1596-9E27-45A9-82C1-E6368326B8AE}" type="presParOf" srcId="{601881C8-408D-4E70-8B8E-7694EF0E87FF}" destId="{549BADF1-5DB0-4FE5-9C8D-3B42BB738070}" srcOrd="1" destOrd="0" presId="urn:microsoft.com/office/officeart/2005/8/layout/radial4"/>
    <dgm:cxn modelId="{402C0508-6D2B-4DF6-940A-FE5887B94576}" type="presParOf" srcId="{601881C8-408D-4E70-8B8E-7694EF0E87FF}" destId="{EBB6C313-358E-4D84-BA21-0FD9DBB185C2}" srcOrd="2" destOrd="0" presId="urn:microsoft.com/office/officeart/2005/8/layout/radial4"/>
    <dgm:cxn modelId="{C5AE476D-0B11-46BF-A608-BB7CE1BC3572}" type="presParOf" srcId="{601881C8-408D-4E70-8B8E-7694EF0E87FF}" destId="{DA0DA47E-5B39-4473-9033-E5659207EB5C}" srcOrd="3" destOrd="0" presId="urn:microsoft.com/office/officeart/2005/8/layout/radial4"/>
    <dgm:cxn modelId="{FB5F56FE-3C62-4A09-B894-7A62D09AA600}" type="presParOf" srcId="{601881C8-408D-4E70-8B8E-7694EF0E87FF}" destId="{19CF1D9F-3C11-41B2-A4A0-45F831E53393}" srcOrd="4" destOrd="0" presId="urn:microsoft.com/office/officeart/2005/8/layout/radial4"/>
    <dgm:cxn modelId="{B9263A21-2648-4AFA-94DE-E2331F724F1E}" type="presParOf" srcId="{601881C8-408D-4E70-8B8E-7694EF0E87FF}" destId="{DF290F84-5714-42E1-8554-745AB1597EED}" srcOrd="5" destOrd="0" presId="urn:microsoft.com/office/officeart/2005/8/layout/radial4"/>
    <dgm:cxn modelId="{E93B56A1-772B-4FC7-8713-84C9BC35E175}" type="presParOf" srcId="{601881C8-408D-4E70-8B8E-7694EF0E87FF}" destId="{5140B03B-534F-4ED3-BCFC-FA656E4968A7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25EF60-4173-48F7-AE14-EB8B126E38AD}" type="doc">
      <dgm:prSet loTypeId="urn:microsoft.com/office/officeart/2005/8/layout/radial5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CE8C6033-AF8D-4C2A-880E-7BAAC17C255B}">
      <dgm:prSet phldrT="[텍스트]" custT="1"/>
      <dgm:spPr/>
      <dgm:t>
        <a:bodyPr/>
        <a:lstStyle/>
        <a:p>
          <a:pPr latinLnBrk="1"/>
          <a:r>
            <a:rPr lang="en-US" altLang="ko-KR" sz="1600"/>
            <a:t>Competitive</a:t>
          </a:r>
        </a:p>
        <a:p>
          <a:pPr latinLnBrk="1"/>
          <a:r>
            <a:rPr lang="en-US" altLang="ko-KR" sz="1600"/>
            <a:t>Rivalry</a:t>
          </a:r>
          <a:endParaRPr lang="ko-KR" altLang="en-US" sz="1600"/>
        </a:p>
      </dgm:t>
    </dgm:pt>
    <dgm:pt modelId="{BA329A9B-AEF7-40FB-A45F-F22B98D35A1E}" type="parTrans" cxnId="{4925851E-DDED-4A77-A298-285FE767356B}">
      <dgm:prSet/>
      <dgm:spPr/>
      <dgm:t>
        <a:bodyPr/>
        <a:lstStyle/>
        <a:p>
          <a:pPr latinLnBrk="1"/>
          <a:endParaRPr lang="ko-KR" altLang="en-US"/>
        </a:p>
      </dgm:t>
    </dgm:pt>
    <dgm:pt modelId="{BB884805-88C8-4180-A670-767B9F544958}" type="sibTrans" cxnId="{4925851E-DDED-4A77-A298-285FE767356B}">
      <dgm:prSet/>
      <dgm:spPr/>
      <dgm:t>
        <a:bodyPr/>
        <a:lstStyle/>
        <a:p>
          <a:pPr latinLnBrk="1"/>
          <a:endParaRPr lang="ko-KR" altLang="en-US"/>
        </a:p>
      </dgm:t>
    </dgm:pt>
    <dgm:pt modelId="{14B84E66-BEAB-420E-86AE-420CE27307D0}">
      <dgm:prSet phldrT="[텍스트]" custT="1"/>
      <dgm:spPr/>
      <dgm:t>
        <a:bodyPr/>
        <a:lstStyle/>
        <a:p>
          <a:pPr latinLnBrk="1"/>
          <a:r>
            <a:rPr lang="en-US" altLang="ko-KR" sz="1600"/>
            <a:t>Threats of new entry</a:t>
          </a:r>
          <a:endParaRPr lang="ko-KR" altLang="en-US" sz="1600"/>
        </a:p>
      </dgm:t>
    </dgm:pt>
    <dgm:pt modelId="{772763E8-0ACC-427F-9F4A-468A2160B87C}" type="parTrans" cxnId="{DA83DC56-0F68-4ED4-B045-6CB0C6C43F4E}">
      <dgm:prSet/>
      <dgm:spPr/>
      <dgm:t>
        <a:bodyPr/>
        <a:lstStyle/>
        <a:p>
          <a:pPr latinLnBrk="1"/>
          <a:endParaRPr lang="ko-KR" altLang="en-US"/>
        </a:p>
      </dgm:t>
    </dgm:pt>
    <dgm:pt modelId="{F35F39F7-9FAA-420F-AAF0-576B78CDBABF}" type="sibTrans" cxnId="{DA83DC56-0F68-4ED4-B045-6CB0C6C43F4E}">
      <dgm:prSet/>
      <dgm:spPr/>
      <dgm:t>
        <a:bodyPr/>
        <a:lstStyle/>
        <a:p>
          <a:pPr latinLnBrk="1"/>
          <a:endParaRPr lang="ko-KR" altLang="en-US"/>
        </a:p>
      </dgm:t>
    </dgm:pt>
    <dgm:pt modelId="{9A5D9195-3355-48B4-81C6-0FE532553932}">
      <dgm:prSet phldrT="[텍스트]" custT="1"/>
      <dgm:spPr/>
      <dgm:t>
        <a:bodyPr/>
        <a:lstStyle/>
        <a:p>
          <a:pPr latinLnBrk="1"/>
          <a:r>
            <a:rPr lang="en-US" altLang="ko-KR" sz="1600"/>
            <a:t>Buyer power</a:t>
          </a:r>
          <a:endParaRPr lang="ko-KR" altLang="en-US" sz="1600"/>
        </a:p>
      </dgm:t>
    </dgm:pt>
    <dgm:pt modelId="{4153C27F-1AEB-44B1-8454-2E78577867FB}" type="parTrans" cxnId="{3003325B-3D15-476F-A8CD-7A84C60CE7EE}">
      <dgm:prSet/>
      <dgm:spPr/>
      <dgm:t>
        <a:bodyPr/>
        <a:lstStyle/>
        <a:p>
          <a:pPr latinLnBrk="1"/>
          <a:endParaRPr lang="ko-KR" altLang="en-US"/>
        </a:p>
      </dgm:t>
    </dgm:pt>
    <dgm:pt modelId="{6B262D00-21B1-4643-BB04-8F8E1647C835}" type="sibTrans" cxnId="{3003325B-3D15-476F-A8CD-7A84C60CE7EE}">
      <dgm:prSet/>
      <dgm:spPr/>
      <dgm:t>
        <a:bodyPr/>
        <a:lstStyle/>
        <a:p>
          <a:pPr latinLnBrk="1"/>
          <a:endParaRPr lang="ko-KR" altLang="en-US"/>
        </a:p>
      </dgm:t>
    </dgm:pt>
    <dgm:pt modelId="{9191E2D1-1F15-425A-8123-E14FA9FF2FF1}">
      <dgm:prSet phldrT="[텍스트]" custT="1"/>
      <dgm:spPr/>
      <dgm:t>
        <a:bodyPr/>
        <a:lstStyle/>
        <a:p>
          <a:pPr latinLnBrk="1"/>
          <a:r>
            <a:rPr lang="en-US" altLang="ko-KR" sz="1600"/>
            <a:t>Threats of substitutes</a:t>
          </a:r>
          <a:endParaRPr lang="ko-KR" altLang="en-US" sz="1600"/>
        </a:p>
      </dgm:t>
    </dgm:pt>
    <dgm:pt modelId="{058BB60E-C39E-44F2-BFE7-2F6D8F3D390A}" type="parTrans" cxnId="{8E96F580-0294-42DF-9B3F-773DE485B93C}">
      <dgm:prSet/>
      <dgm:spPr/>
      <dgm:t>
        <a:bodyPr/>
        <a:lstStyle/>
        <a:p>
          <a:pPr latinLnBrk="1"/>
          <a:endParaRPr lang="ko-KR" altLang="en-US"/>
        </a:p>
      </dgm:t>
    </dgm:pt>
    <dgm:pt modelId="{1C3A679E-C890-4212-BF5B-18E6BED417E7}" type="sibTrans" cxnId="{8E96F580-0294-42DF-9B3F-773DE485B93C}">
      <dgm:prSet/>
      <dgm:spPr/>
      <dgm:t>
        <a:bodyPr/>
        <a:lstStyle/>
        <a:p>
          <a:pPr latinLnBrk="1"/>
          <a:endParaRPr lang="ko-KR" altLang="en-US"/>
        </a:p>
      </dgm:t>
    </dgm:pt>
    <dgm:pt modelId="{6FAD3F02-BB59-4C4B-B80F-98D7E093AA68}">
      <dgm:prSet phldrT="[텍스트]" custT="1"/>
      <dgm:spPr/>
      <dgm:t>
        <a:bodyPr/>
        <a:lstStyle/>
        <a:p>
          <a:pPr latinLnBrk="1"/>
          <a:r>
            <a:rPr lang="en-US" altLang="ko-KR" sz="1600"/>
            <a:t>Supplier power</a:t>
          </a:r>
          <a:endParaRPr lang="ko-KR" altLang="en-US" sz="1600"/>
        </a:p>
      </dgm:t>
    </dgm:pt>
    <dgm:pt modelId="{5964AB7F-77CB-44AE-BB27-80E81AC2A9F3}" type="parTrans" cxnId="{81FF3448-8CAE-4BE3-9ECD-FC33EF338F84}">
      <dgm:prSet/>
      <dgm:spPr/>
      <dgm:t>
        <a:bodyPr/>
        <a:lstStyle/>
        <a:p>
          <a:pPr latinLnBrk="1"/>
          <a:endParaRPr lang="ko-KR" altLang="en-US"/>
        </a:p>
      </dgm:t>
    </dgm:pt>
    <dgm:pt modelId="{E0DFC134-1003-4126-8EDA-8695FDFCF9B5}" type="sibTrans" cxnId="{81FF3448-8CAE-4BE3-9ECD-FC33EF338F84}">
      <dgm:prSet/>
      <dgm:spPr/>
      <dgm:t>
        <a:bodyPr/>
        <a:lstStyle/>
        <a:p>
          <a:pPr latinLnBrk="1"/>
          <a:endParaRPr lang="ko-KR" altLang="en-US"/>
        </a:p>
      </dgm:t>
    </dgm:pt>
    <dgm:pt modelId="{65AAF2E5-95ED-4B24-8D78-A5D8C1EE451A}" type="pres">
      <dgm:prSet presAssocID="{5C25EF60-4173-48F7-AE14-EB8B126E38AD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EC1EC0D-3074-4EF6-87FB-504BE2960344}" type="pres">
      <dgm:prSet presAssocID="{CE8C6033-AF8D-4C2A-880E-7BAAC17C255B}" presName="centerShape" presStyleLbl="node0" presStyleIdx="0" presStyleCnt="1" custScaleX="224250" custScaleY="110134"/>
      <dgm:spPr/>
    </dgm:pt>
    <dgm:pt modelId="{AF85AF64-7F85-4FAD-8BE9-530AB09172B2}" type="pres">
      <dgm:prSet presAssocID="{772763E8-0ACC-427F-9F4A-468A2160B87C}" presName="parTrans" presStyleLbl="sibTrans2D1" presStyleIdx="0" presStyleCnt="4"/>
      <dgm:spPr/>
    </dgm:pt>
    <dgm:pt modelId="{191491CD-E426-482A-B171-EA6B9F46A57A}" type="pres">
      <dgm:prSet presAssocID="{772763E8-0ACC-427F-9F4A-468A2160B87C}" presName="connectorText" presStyleLbl="sibTrans2D1" presStyleIdx="0" presStyleCnt="4"/>
      <dgm:spPr/>
    </dgm:pt>
    <dgm:pt modelId="{027A855D-255C-4E58-8399-5E52CD081D46}" type="pres">
      <dgm:prSet presAssocID="{14B84E66-BEAB-420E-86AE-420CE27307D0}" presName="node" presStyleLbl="node1" presStyleIdx="0" presStyleCnt="4" custScaleX="159248" custScaleY="82531">
        <dgm:presLayoutVars>
          <dgm:bulletEnabled val="1"/>
        </dgm:presLayoutVars>
      </dgm:prSet>
      <dgm:spPr/>
    </dgm:pt>
    <dgm:pt modelId="{4B1EEBC3-48AE-420D-B0CB-8BCD09D80D26}" type="pres">
      <dgm:prSet presAssocID="{4153C27F-1AEB-44B1-8454-2E78577867FB}" presName="parTrans" presStyleLbl="sibTrans2D1" presStyleIdx="1" presStyleCnt="4"/>
      <dgm:spPr/>
    </dgm:pt>
    <dgm:pt modelId="{092E8EE2-2900-46EE-8277-CB946FD4D80B}" type="pres">
      <dgm:prSet presAssocID="{4153C27F-1AEB-44B1-8454-2E78577867FB}" presName="connectorText" presStyleLbl="sibTrans2D1" presStyleIdx="1" presStyleCnt="4"/>
      <dgm:spPr/>
    </dgm:pt>
    <dgm:pt modelId="{2C74ED64-F41A-4B47-AFB6-FF3EB40F3C66}" type="pres">
      <dgm:prSet presAssocID="{9A5D9195-3355-48B4-81C6-0FE532553932}" presName="node" presStyleLbl="node1" presStyleIdx="1" presStyleCnt="4" custScaleX="159248" custScaleY="82531" custRadScaleRad="158672">
        <dgm:presLayoutVars>
          <dgm:bulletEnabled val="1"/>
        </dgm:presLayoutVars>
      </dgm:prSet>
      <dgm:spPr/>
    </dgm:pt>
    <dgm:pt modelId="{3A5A2117-CEAC-401E-B4B3-0EF05F5A5684}" type="pres">
      <dgm:prSet presAssocID="{058BB60E-C39E-44F2-BFE7-2F6D8F3D390A}" presName="parTrans" presStyleLbl="sibTrans2D1" presStyleIdx="2" presStyleCnt="4"/>
      <dgm:spPr/>
    </dgm:pt>
    <dgm:pt modelId="{7490A172-945A-42FE-BBD9-310DA8FDA495}" type="pres">
      <dgm:prSet presAssocID="{058BB60E-C39E-44F2-BFE7-2F6D8F3D390A}" presName="connectorText" presStyleLbl="sibTrans2D1" presStyleIdx="2" presStyleCnt="4"/>
      <dgm:spPr/>
    </dgm:pt>
    <dgm:pt modelId="{89EC1E61-BF84-429A-BA1B-876D9BC667D6}" type="pres">
      <dgm:prSet presAssocID="{9191E2D1-1F15-425A-8123-E14FA9FF2FF1}" presName="node" presStyleLbl="node1" presStyleIdx="2" presStyleCnt="4" custScaleX="159248" custScaleY="82531">
        <dgm:presLayoutVars>
          <dgm:bulletEnabled val="1"/>
        </dgm:presLayoutVars>
      </dgm:prSet>
      <dgm:spPr/>
    </dgm:pt>
    <dgm:pt modelId="{8E7CBCBE-2CE3-483D-80AA-0FD07BEFE408}" type="pres">
      <dgm:prSet presAssocID="{5964AB7F-77CB-44AE-BB27-80E81AC2A9F3}" presName="parTrans" presStyleLbl="sibTrans2D1" presStyleIdx="3" presStyleCnt="4"/>
      <dgm:spPr/>
    </dgm:pt>
    <dgm:pt modelId="{CA38105A-2DF2-4632-B2AB-53E98E6DC49E}" type="pres">
      <dgm:prSet presAssocID="{5964AB7F-77CB-44AE-BB27-80E81AC2A9F3}" presName="connectorText" presStyleLbl="sibTrans2D1" presStyleIdx="3" presStyleCnt="4"/>
      <dgm:spPr/>
    </dgm:pt>
    <dgm:pt modelId="{6A995492-24B0-41F1-ACB4-D1FEC8224542}" type="pres">
      <dgm:prSet presAssocID="{6FAD3F02-BB59-4C4B-B80F-98D7E093AA68}" presName="node" presStyleLbl="node1" presStyleIdx="3" presStyleCnt="4" custScaleX="159248" custScaleY="82531" custRadScaleRad="159480" custRadScaleInc="-1">
        <dgm:presLayoutVars>
          <dgm:bulletEnabled val="1"/>
        </dgm:presLayoutVars>
      </dgm:prSet>
      <dgm:spPr/>
    </dgm:pt>
  </dgm:ptLst>
  <dgm:cxnLst>
    <dgm:cxn modelId="{4925851E-DDED-4A77-A298-285FE767356B}" srcId="{5C25EF60-4173-48F7-AE14-EB8B126E38AD}" destId="{CE8C6033-AF8D-4C2A-880E-7BAAC17C255B}" srcOrd="0" destOrd="0" parTransId="{BA329A9B-AEF7-40FB-A45F-F22B98D35A1E}" sibTransId="{BB884805-88C8-4180-A670-767B9F544958}"/>
    <dgm:cxn modelId="{30A41E38-A163-4A4B-9BFB-6615252E181A}" type="presOf" srcId="{6FAD3F02-BB59-4C4B-B80F-98D7E093AA68}" destId="{6A995492-24B0-41F1-ACB4-D1FEC8224542}" srcOrd="0" destOrd="0" presId="urn:microsoft.com/office/officeart/2005/8/layout/radial5"/>
    <dgm:cxn modelId="{3003325B-3D15-476F-A8CD-7A84C60CE7EE}" srcId="{CE8C6033-AF8D-4C2A-880E-7BAAC17C255B}" destId="{9A5D9195-3355-48B4-81C6-0FE532553932}" srcOrd="1" destOrd="0" parTransId="{4153C27F-1AEB-44B1-8454-2E78577867FB}" sibTransId="{6B262D00-21B1-4643-BB04-8F8E1647C835}"/>
    <dgm:cxn modelId="{02133241-FD95-4BA6-BAFF-1753CD65FBB3}" type="presOf" srcId="{14B84E66-BEAB-420E-86AE-420CE27307D0}" destId="{027A855D-255C-4E58-8399-5E52CD081D46}" srcOrd="0" destOrd="0" presId="urn:microsoft.com/office/officeart/2005/8/layout/radial5"/>
    <dgm:cxn modelId="{81FF3448-8CAE-4BE3-9ECD-FC33EF338F84}" srcId="{CE8C6033-AF8D-4C2A-880E-7BAAC17C255B}" destId="{6FAD3F02-BB59-4C4B-B80F-98D7E093AA68}" srcOrd="3" destOrd="0" parTransId="{5964AB7F-77CB-44AE-BB27-80E81AC2A9F3}" sibTransId="{E0DFC134-1003-4126-8EDA-8695FDFCF9B5}"/>
    <dgm:cxn modelId="{9973AC68-FCA5-42FC-82B0-9BE0AF3F05E6}" type="presOf" srcId="{9191E2D1-1F15-425A-8123-E14FA9FF2FF1}" destId="{89EC1E61-BF84-429A-BA1B-876D9BC667D6}" srcOrd="0" destOrd="0" presId="urn:microsoft.com/office/officeart/2005/8/layout/radial5"/>
    <dgm:cxn modelId="{304C136B-2A1E-4B6D-AEF1-32AF56341237}" type="presOf" srcId="{058BB60E-C39E-44F2-BFE7-2F6D8F3D390A}" destId="{7490A172-945A-42FE-BBD9-310DA8FDA495}" srcOrd="1" destOrd="0" presId="urn:microsoft.com/office/officeart/2005/8/layout/radial5"/>
    <dgm:cxn modelId="{1930A850-2A99-4E2A-BF7C-277A8ED1FB79}" type="presOf" srcId="{772763E8-0ACC-427F-9F4A-468A2160B87C}" destId="{AF85AF64-7F85-4FAD-8BE9-530AB09172B2}" srcOrd="0" destOrd="0" presId="urn:microsoft.com/office/officeart/2005/8/layout/radial5"/>
    <dgm:cxn modelId="{E0F0B650-E110-430E-BDEC-CD9D77C616E2}" type="presOf" srcId="{5C25EF60-4173-48F7-AE14-EB8B126E38AD}" destId="{65AAF2E5-95ED-4B24-8D78-A5D8C1EE451A}" srcOrd="0" destOrd="0" presId="urn:microsoft.com/office/officeart/2005/8/layout/radial5"/>
    <dgm:cxn modelId="{D0384353-B012-4242-AE06-0CB1BD63A70F}" type="presOf" srcId="{5964AB7F-77CB-44AE-BB27-80E81AC2A9F3}" destId="{8E7CBCBE-2CE3-483D-80AA-0FD07BEFE408}" srcOrd="0" destOrd="0" presId="urn:microsoft.com/office/officeart/2005/8/layout/radial5"/>
    <dgm:cxn modelId="{DA83DC56-0F68-4ED4-B045-6CB0C6C43F4E}" srcId="{CE8C6033-AF8D-4C2A-880E-7BAAC17C255B}" destId="{14B84E66-BEAB-420E-86AE-420CE27307D0}" srcOrd="0" destOrd="0" parTransId="{772763E8-0ACC-427F-9F4A-468A2160B87C}" sibTransId="{F35F39F7-9FAA-420F-AAF0-576B78CDBABF}"/>
    <dgm:cxn modelId="{8E96F580-0294-42DF-9B3F-773DE485B93C}" srcId="{CE8C6033-AF8D-4C2A-880E-7BAAC17C255B}" destId="{9191E2D1-1F15-425A-8123-E14FA9FF2FF1}" srcOrd="2" destOrd="0" parTransId="{058BB60E-C39E-44F2-BFE7-2F6D8F3D390A}" sibTransId="{1C3A679E-C890-4212-BF5B-18E6BED417E7}"/>
    <dgm:cxn modelId="{4AAEF988-55FE-4AFD-A650-D5DEB4AE097D}" type="presOf" srcId="{5964AB7F-77CB-44AE-BB27-80E81AC2A9F3}" destId="{CA38105A-2DF2-4632-B2AB-53E98E6DC49E}" srcOrd="1" destOrd="0" presId="urn:microsoft.com/office/officeart/2005/8/layout/radial5"/>
    <dgm:cxn modelId="{13F16F8E-1DF7-4E08-A421-F7562091A8BB}" type="presOf" srcId="{CE8C6033-AF8D-4C2A-880E-7BAAC17C255B}" destId="{1EC1EC0D-3074-4EF6-87FB-504BE2960344}" srcOrd="0" destOrd="0" presId="urn:microsoft.com/office/officeart/2005/8/layout/radial5"/>
    <dgm:cxn modelId="{4F0ADA92-15D1-464C-911C-377543A30095}" type="presOf" srcId="{058BB60E-C39E-44F2-BFE7-2F6D8F3D390A}" destId="{3A5A2117-CEAC-401E-B4B3-0EF05F5A5684}" srcOrd="0" destOrd="0" presId="urn:microsoft.com/office/officeart/2005/8/layout/radial5"/>
    <dgm:cxn modelId="{18B60C9A-12BF-430F-9F9D-DC38F4EAE6B5}" type="presOf" srcId="{4153C27F-1AEB-44B1-8454-2E78577867FB}" destId="{092E8EE2-2900-46EE-8277-CB946FD4D80B}" srcOrd="1" destOrd="0" presId="urn:microsoft.com/office/officeart/2005/8/layout/radial5"/>
    <dgm:cxn modelId="{5D2CF1CB-AE70-4A2C-8457-CE82ABBA2651}" type="presOf" srcId="{772763E8-0ACC-427F-9F4A-468A2160B87C}" destId="{191491CD-E426-482A-B171-EA6B9F46A57A}" srcOrd="1" destOrd="0" presId="urn:microsoft.com/office/officeart/2005/8/layout/radial5"/>
    <dgm:cxn modelId="{A5DE64EB-433B-4421-B6C0-B38E30350E72}" type="presOf" srcId="{9A5D9195-3355-48B4-81C6-0FE532553932}" destId="{2C74ED64-F41A-4B47-AFB6-FF3EB40F3C66}" srcOrd="0" destOrd="0" presId="urn:microsoft.com/office/officeart/2005/8/layout/radial5"/>
    <dgm:cxn modelId="{18EE27EE-121F-4F2B-B606-D36E3A65B0C5}" type="presOf" srcId="{4153C27F-1AEB-44B1-8454-2E78577867FB}" destId="{4B1EEBC3-48AE-420D-B0CB-8BCD09D80D26}" srcOrd="0" destOrd="0" presId="urn:microsoft.com/office/officeart/2005/8/layout/radial5"/>
    <dgm:cxn modelId="{CD1CB3B5-462D-4E5C-A59E-618A4BD2294D}" type="presParOf" srcId="{65AAF2E5-95ED-4B24-8D78-A5D8C1EE451A}" destId="{1EC1EC0D-3074-4EF6-87FB-504BE2960344}" srcOrd="0" destOrd="0" presId="urn:microsoft.com/office/officeart/2005/8/layout/radial5"/>
    <dgm:cxn modelId="{0AEAFDFB-9EA2-4D40-8CC0-23D9AC58817A}" type="presParOf" srcId="{65AAF2E5-95ED-4B24-8D78-A5D8C1EE451A}" destId="{AF85AF64-7F85-4FAD-8BE9-530AB09172B2}" srcOrd="1" destOrd="0" presId="urn:microsoft.com/office/officeart/2005/8/layout/radial5"/>
    <dgm:cxn modelId="{A0A793F6-FF98-41C3-881A-35219BD451F3}" type="presParOf" srcId="{AF85AF64-7F85-4FAD-8BE9-530AB09172B2}" destId="{191491CD-E426-482A-B171-EA6B9F46A57A}" srcOrd="0" destOrd="0" presId="urn:microsoft.com/office/officeart/2005/8/layout/radial5"/>
    <dgm:cxn modelId="{C11527DC-0F8E-43D7-AF04-2EF8F5301714}" type="presParOf" srcId="{65AAF2E5-95ED-4B24-8D78-A5D8C1EE451A}" destId="{027A855D-255C-4E58-8399-5E52CD081D46}" srcOrd="2" destOrd="0" presId="urn:microsoft.com/office/officeart/2005/8/layout/radial5"/>
    <dgm:cxn modelId="{419CC8A4-0F58-4FF2-9098-014469917ECB}" type="presParOf" srcId="{65AAF2E5-95ED-4B24-8D78-A5D8C1EE451A}" destId="{4B1EEBC3-48AE-420D-B0CB-8BCD09D80D26}" srcOrd="3" destOrd="0" presId="urn:microsoft.com/office/officeart/2005/8/layout/radial5"/>
    <dgm:cxn modelId="{E31B8AD7-F98E-46BE-AFF9-0479737864D1}" type="presParOf" srcId="{4B1EEBC3-48AE-420D-B0CB-8BCD09D80D26}" destId="{092E8EE2-2900-46EE-8277-CB946FD4D80B}" srcOrd="0" destOrd="0" presId="urn:microsoft.com/office/officeart/2005/8/layout/radial5"/>
    <dgm:cxn modelId="{7D9A9EEF-93BB-4D84-AD23-90E04661C126}" type="presParOf" srcId="{65AAF2E5-95ED-4B24-8D78-A5D8C1EE451A}" destId="{2C74ED64-F41A-4B47-AFB6-FF3EB40F3C66}" srcOrd="4" destOrd="0" presId="urn:microsoft.com/office/officeart/2005/8/layout/radial5"/>
    <dgm:cxn modelId="{C034D3F2-0D5E-4535-86F7-AA2F70320AE9}" type="presParOf" srcId="{65AAF2E5-95ED-4B24-8D78-A5D8C1EE451A}" destId="{3A5A2117-CEAC-401E-B4B3-0EF05F5A5684}" srcOrd="5" destOrd="0" presId="urn:microsoft.com/office/officeart/2005/8/layout/radial5"/>
    <dgm:cxn modelId="{2696879C-E738-4A47-BF56-486C24D0A9F1}" type="presParOf" srcId="{3A5A2117-CEAC-401E-B4B3-0EF05F5A5684}" destId="{7490A172-945A-42FE-BBD9-310DA8FDA495}" srcOrd="0" destOrd="0" presId="urn:microsoft.com/office/officeart/2005/8/layout/radial5"/>
    <dgm:cxn modelId="{039024BB-DB7E-4748-A846-CE3DB8E7DD0B}" type="presParOf" srcId="{65AAF2E5-95ED-4B24-8D78-A5D8C1EE451A}" destId="{89EC1E61-BF84-429A-BA1B-876D9BC667D6}" srcOrd="6" destOrd="0" presId="urn:microsoft.com/office/officeart/2005/8/layout/radial5"/>
    <dgm:cxn modelId="{7A3B3CAB-C54B-4E43-9A9B-F551A75EB8B6}" type="presParOf" srcId="{65AAF2E5-95ED-4B24-8D78-A5D8C1EE451A}" destId="{8E7CBCBE-2CE3-483D-80AA-0FD07BEFE408}" srcOrd="7" destOrd="0" presId="urn:microsoft.com/office/officeart/2005/8/layout/radial5"/>
    <dgm:cxn modelId="{425DF972-96DE-4BE9-9A0B-A59EDA846D18}" type="presParOf" srcId="{8E7CBCBE-2CE3-483D-80AA-0FD07BEFE408}" destId="{CA38105A-2DF2-4632-B2AB-53E98E6DC49E}" srcOrd="0" destOrd="0" presId="urn:microsoft.com/office/officeart/2005/8/layout/radial5"/>
    <dgm:cxn modelId="{6D7AD40B-8B43-45BE-A737-E125518E7A76}" type="presParOf" srcId="{65AAF2E5-95ED-4B24-8D78-A5D8C1EE451A}" destId="{6A995492-24B0-41F1-ACB4-D1FEC8224542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25EF60-4173-48F7-AE14-EB8B126E38AD}" type="doc">
      <dgm:prSet loTypeId="urn:microsoft.com/office/officeart/2005/8/layout/radial5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CE8C6033-AF8D-4C2A-880E-7BAAC17C255B}">
      <dgm:prSet phldrT="[텍스트]" custT="1"/>
      <dgm:spPr>
        <a:solidFill>
          <a:srgbClr val="00B050"/>
        </a:solidFill>
      </dgm:spPr>
      <dgm:t>
        <a:bodyPr/>
        <a:lstStyle/>
        <a:p>
          <a:pPr latinLnBrk="1"/>
          <a:r>
            <a:rPr lang="en-US" altLang="ko-KR" sz="1600"/>
            <a:t>Competitive</a:t>
          </a:r>
        </a:p>
        <a:p>
          <a:pPr latinLnBrk="1"/>
          <a:r>
            <a:rPr lang="en-US" altLang="ko-KR" sz="1600"/>
            <a:t>Rivalry</a:t>
          </a:r>
          <a:endParaRPr lang="ko-KR" altLang="en-US" sz="1600"/>
        </a:p>
      </dgm:t>
    </dgm:pt>
    <dgm:pt modelId="{BA329A9B-AEF7-40FB-A45F-F22B98D35A1E}" type="parTrans" cxnId="{4925851E-DDED-4A77-A298-285FE767356B}">
      <dgm:prSet/>
      <dgm:spPr/>
      <dgm:t>
        <a:bodyPr/>
        <a:lstStyle/>
        <a:p>
          <a:pPr latinLnBrk="1"/>
          <a:endParaRPr lang="ko-KR" altLang="en-US"/>
        </a:p>
      </dgm:t>
    </dgm:pt>
    <dgm:pt modelId="{BB884805-88C8-4180-A670-767B9F544958}" type="sibTrans" cxnId="{4925851E-DDED-4A77-A298-285FE767356B}">
      <dgm:prSet/>
      <dgm:spPr/>
      <dgm:t>
        <a:bodyPr/>
        <a:lstStyle/>
        <a:p>
          <a:pPr latinLnBrk="1"/>
          <a:endParaRPr lang="ko-KR" altLang="en-US"/>
        </a:p>
      </dgm:t>
    </dgm:pt>
    <dgm:pt modelId="{14B84E66-BEAB-420E-86AE-420CE27307D0}">
      <dgm:prSet phldrT="[텍스트]"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en-US" altLang="ko-KR" sz="1600"/>
            <a:t>Threats of new entry</a:t>
          </a:r>
          <a:endParaRPr lang="ko-KR" altLang="en-US" sz="1600"/>
        </a:p>
      </dgm:t>
    </dgm:pt>
    <dgm:pt modelId="{772763E8-0ACC-427F-9F4A-468A2160B87C}" type="parTrans" cxnId="{DA83DC56-0F68-4ED4-B045-6CB0C6C43F4E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F35F39F7-9FAA-420F-AAF0-576B78CDBABF}" type="sibTrans" cxnId="{DA83DC56-0F68-4ED4-B045-6CB0C6C43F4E}">
      <dgm:prSet/>
      <dgm:spPr/>
      <dgm:t>
        <a:bodyPr/>
        <a:lstStyle/>
        <a:p>
          <a:pPr latinLnBrk="1"/>
          <a:endParaRPr lang="ko-KR" altLang="en-US"/>
        </a:p>
      </dgm:t>
    </dgm:pt>
    <dgm:pt modelId="{9A5D9195-3355-48B4-81C6-0FE532553932}">
      <dgm:prSet phldrT="[텍스트]"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en-US" altLang="ko-KR" sz="1600"/>
            <a:t>Buyer power</a:t>
          </a:r>
          <a:endParaRPr lang="ko-KR" altLang="en-US" sz="1600"/>
        </a:p>
      </dgm:t>
    </dgm:pt>
    <dgm:pt modelId="{4153C27F-1AEB-44B1-8454-2E78577867FB}" type="parTrans" cxnId="{3003325B-3D15-476F-A8CD-7A84C60CE7EE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6B262D00-21B1-4643-BB04-8F8E1647C835}" type="sibTrans" cxnId="{3003325B-3D15-476F-A8CD-7A84C60CE7EE}">
      <dgm:prSet/>
      <dgm:spPr/>
      <dgm:t>
        <a:bodyPr/>
        <a:lstStyle/>
        <a:p>
          <a:pPr latinLnBrk="1"/>
          <a:endParaRPr lang="ko-KR" altLang="en-US"/>
        </a:p>
      </dgm:t>
    </dgm:pt>
    <dgm:pt modelId="{9191E2D1-1F15-425A-8123-E14FA9FF2FF1}">
      <dgm:prSet phldrT="[텍스트]"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en-US" altLang="ko-KR" sz="1600"/>
            <a:t>Threats of substitutes</a:t>
          </a:r>
          <a:endParaRPr lang="ko-KR" altLang="en-US" sz="1600"/>
        </a:p>
      </dgm:t>
    </dgm:pt>
    <dgm:pt modelId="{058BB60E-C39E-44F2-BFE7-2F6D8F3D390A}" type="parTrans" cxnId="{8E96F580-0294-42DF-9B3F-773DE485B93C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1C3A679E-C890-4212-BF5B-18E6BED417E7}" type="sibTrans" cxnId="{8E96F580-0294-42DF-9B3F-773DE485B93C}">
      <dgm:prSet/>
      <dgm:spPr/>
      <dgm:t>
        <a:bodyPr/>
        <a:lstStyle/>
        <a:p>
          <a:pPr latinLnBrk="1"/>
          <a:endParaRPr lang="ko-KR" altLang="en-US"/>
        </a:p>
      </dgm:t>
    </dgm:pt>
    <dgm:pt modelId="{6FAD3F02-BB59-4C4B-B80F-98D7E093AA68}">
      <dgm:prSet phldrT="[텍스트]"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en-US" altLang="ko-KR" sz="1600"/>
            <a:t>Supplier power</a:t>
          </a:r>
          <a:endParaRPr lang="ko-KR" altLang="en-US" sz="1600"/>
        </a:p>
      </dgm:t>
    </dgm:pt>
    <dgm:pt modelId="{5964AB7F-77CB-44AE-BB27-80E81AC2A9F3}" type="parTrans" cxnId="{81FF3448-8CAE-4BE3-9ECD-FC33EF338F84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E0DFC134-1003-4126-8EDA-8695FDFCF9B5}" type="sibTrans" cxnId="{81FF3448-8CAE-4BE3-9ECD-FC33EF338F84}">
      <dgm:prSet/>
      <dgm:spPr/>
      <dgm:t>
        <a:bodyPr/>
        <a:lstStyle/>
        <a:p>
          <a:pPr latinLnBrk="1"/>
          <a:endParaRPr lang="ko-KR" altLang="en-US"/>
        </a:p>
      </dgm:t>
    </dgm:pt>
    <dgm:pt modelId="{65AAF2E5-95ED-4B24-8D78-A5D8C1EE451A}" type="pres">
      <dgm:prSet presAssocID="{5C25EF60-4173-48F7-AE14-EB8B126E38AD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EC1EC0D-3074-4EF6-87FB-504BE2960344}" type="pres">
      <dgm:prSet presAssocID="{CE8C6033-AF8D-4C2A-880E-7BAAC17C255B}" presName="centerShape" presStyleLbl="node0" presStyleIdx="0" presStyleCnt="1" custScaleX="224250" custScaleY="110134"/>
      <dgm:spPr/>
    </dgm:pt>
    <dgm:pt modelId="{AF85AF64-7F85-4FAD-8BE9-530AB09172B2}" type="pres">
      <dgm:prSet presAssocID="{772763E8-0ACC-427F-9F4A-468A2160B87C}" presName="parTrans" presStyleLbl="sibTrans2D1" presStyleIdx="0" presStyleCnt="4"/>
      <dgm:spPr/>
    </dgm:pt>
    <dgm:pt modelId="{191491CD-E426-482A-B171-EA6B9F46A57A}" type="pres">
      <dgm:prSet presAssocID="{772763E8-0ACC-427F-9F4A-468A2160B87C}" presName="connectorText" presStyleLbl="sibTrans2D1" presStyleIdx="0" presStyleCnt="4"/>
      <dgm:spPr/>
    </dgm:pt>
    <dgm:pt modelId="{027A855D-255C-4E58-8399-5E52CD081D46}" type="pres">
      <dgm:prSet presAssocID="{14B84E66-BEAB-420E-86AE-420CE27307D0}" presName="node" presStyleLbl="node1" presStyleIdx="0" presStyleCnt="4" custScaleX="159248" custScaleY="82531">
        <dgm:presLayoutVars>
          <dgm:bulletEnabled val="1"/>
        </dgm:presLayoutVars>
      </dgm:prSet>
      <dgm:spPr/>
    </dgm:pt>
    <dgm:pt modelId="{4B1EEBC3-48AE-420D-B0CB-8BCD09D80D26}" type="pres">
      <dgm:prSet presAssocID="{4153C27F-1AEB-44B1-8454-2E78577867FB}" presName="parTrans" presStyleLbl="sibTrans2D1" presStyleIdx="1" presStyleCnt="4"/>
      <dgm:spPr/>
    </dgm:pt>
    <dgm:pt modelId="{092E8EE2-2900-46EE-8277-CB946FD4D80B}" type="pres">
      <dgm:prSet presAssocID="{4153C27F-1AEB-44B1-8454-2E78577867FB}" presName="connectorText" presStyleLbl="sibTrans2D1" presStyleIdx="1" presStyleCnt="4"/>
      <dgm:spPr/>
    </dgm:pt>
    <dgm:pt modelId="{2C74ED64-F41A-4B47-AFB6-FF3EB40F3C66}" type="pres">
      <dgm:prSet presAssocID="{9A5D9195-3355-48B4-81C6-0FE532553932}" presName="node" presStyleLbl="node1" presStyleIdx="1" presStyleCnt="4" custScaleX="159248" custScaleY="82531" custRadScaleRad="158672">
        <dgm:presLayoutVars>
          <dgm:bulletEnabled val="1"/>
        </dgm:presLayoutVars>
      </dgm:prSet>
      <dgm:spPr/>
    </dgm:pt>
    <dgm:pt modelId="{3A5A2117-CEAC-401E-B4B3-0EF05F5A5684}" type="pres">
      <dgm:prSet presAssocID="{058BB60E-C39E-44F2-BFE7-2F6D8F3D390A}" presName="parTrans" presStyleLbl="sibTrans2D1" presStyleIdx="2" presStyleCnt="4"/>
      <dgm:spPr/>
    </dgm:pt>
    <dgm:pt modelId="{7490A172-945A-42FE-BBD9-310DA8FDA495}" type="pres">
      <dgm:prSet presAssocID="{058BB60E-C39E-44F2-BFE7-2F6D8F3D390A}" presName="connectorText" presStyleLbl="sibTrans2D1" presStyleIdx="2" presStyleCnt="4"/>
      <dgm:spPr/>
    </dgm:pt>
    <dgm:pt modelId="{89EC1E61-BF84-429A-BA1B-876D9BC667D6}" type="pres">
      <dgm:prSet presAssocID="{9191E2D1-1F15-425A-8123-E14FA9FF2FF1}" presName="node" presStyleLbl="node1" presStyleIdx="2" presStyleCnt="4" custScaleX="170139" custScaleY="82531">
        <dgm:presLayoutVars>
          <dgm:bulletEnabled val="1"/>
        </dgm:presLayoutVars>
      </dgm:prSet>
      <dgm:spPr/>
    </dgm:pt>
    <dgm:pt modelId="{8E7CBCBE-2CE3-483D-80AA-0FD07BEFE408}" type="pres">
      <dgm:prSet presAssocID="{5964AB7F-77CB-44AE-BB27-80E81AC2A9F3}" presName="parTrans" presStyleLbl="sibTrans2D1" presStyleIdx="3" presStyleCnt="4"/>
      <dgm:spPr/>
    </dgm:pt>
    <dgm:pt modelId="{CA38105A-2DF2-4632-B2AB-53E98E6DC49E}" type="pres">
      <dgm:prSet presAssocID="{5964AB7F-77CB-44AE-BB27-80E81AC2A9F3}" presName="connectorText" presStyleLbl="sibTrans2D1" presStyleIdx="3" presStyleCnt="4"/>
      <dgm:spPr/>
    </dgm:pt>
    <dgm:pt modelId="{6A995492-24B0-41F1-ACB4-D1FEC8224542}" type="pres">
      <dgm:prSet presAssocID="{6FAD3F02-BB59-4C4B-B80F-98D7E093AA68}" presName="node" presStyleLbl="node1" presStyleIdx="3" presStyleCnt="4" custScaleX="159248" custScaleY="82531" custRadScaleRad="159480" custRadScaleInc="-1">
        <dgm:presLayoutVars>
          <dgm:bulletEnabled val="1"/>
        </dgm:presLayoutVars>
      </dgm:prSet>
      <dgm:spPr/>
    </dgm:pt>
  </dgm:ptLst>
  <dgm:cxnLst>
    <dgm:cxn modelId="{4925851E-DDED-4A77-A298-285FE767356B}" srcId="{5C25EF60-4173-48F7-AE14-EB8B126E38AD}" destId="{CE8C6033-AF8D-4C2A-880E-7BAAC17C255B}" srcOrd="0" destOrd="0" parTransId="{BA329A9B-AEF7-40FB-A45F-F22B98D35A1E}" sibTransId="{BB884805-88C8-4180-A670-767B9F544958}"/>
    <dgm:cxn modelId="{30A41E38-A163-4A4B-9BFB-6615252E181A}" type="presOf" srcId="{6FAD3F02-BB59-4C4B-B80F-98D7E093AA68}" destId="{6A995492-24B0-41F1-ACB4-D1FEC8224542}" srcOrd="0" destOrd="0" presId="urn:microsoft.com/office/officeart/2005/8/layout/radial5"/>
    <dgm:cxn modelId="{3003325B-3D15-476F-A8CD-7A84C60CE7EE}" srcId="{CE8C6033-AF8D-4C2A-880E-7BAAC17C255B}" destId="{9A5D9195-3355-48B4-81C6-0FE532553932}" srcOrd="1" destOrd="0" parTransId="{4153C27F-1AEB-44B1-8454-2E78577867FB}" sibTransId="{6B262D00-21B1-4643-BB04-8F8E1647C835}"/>
    <dgm:cxn modelId="{02133241-FD95-4BA6-BAFF-1753CD65FBB3}" type="presOf" srcId="{14B84E66-BEAB-420E-86AE-420CE27307D0}" destId="{027A855D-255C-4E58-8399-5E52CD081D46}" srcOrd="0" destOrd="0" presId="urn:microsoft.com/office/officeart/2005/8/layout/radial5"/>
    <dgm:cxn modelId="{81FF3448-8CAE-4BE3-9ECD-FC33EF338F84}" srcId="{CE8C6033-AF8D-4C2A-880E-7BAAC17C255B}" destId="{6FAD3F02-BB59-4C4B-B80F-98D7E093AA68}" srcOrd="3" destOrd="0" parTransId="{5964AB7F-77CB-44AE-BB27-80E81AC2A9F3}" sibTransId="{E0DFC134-1003-4126-8EDA-8695FDFCF9B5}"/>
    <dgm:cxn modelId="{9973AC68-FCA5-42FC-82B0-9BE0AF3F05E6}" type="presOf" srcId="{9191E2D1-1F15-425A-8123-E14FA9FF2FF1}" destId="{89EC1E61-BF84-429A-BA1B-876D9BC667D6}" srcOrd="0" destOrd="0" presId="urn:microsoft.com/office/officeart/2005/8/layout/radial5"/>
    <dgm:cxn modelId="{304C136B-2A1E-4B6D-AEF1-32AF56341237}" type="presOf" srcId="{058BB60E-C39E-44F2-BFE7-2F6D8F3D390A}" destId="{7490A172-945A-42FE-BBD9-310DA8FDA495}" srcOrd="1" destOrd="0" presId="urn:microsoft.com/office/officeart/2005/8/layout/radial5"/>
    <dgm:cxn modelId="{1930A850-2A99-4E2A-BF7C-277A8ED1FB79}" type="presOf" srcId="{772763E8-0ACC-427F-9F4A-468A2160B87C}" destId="{AF85AF64-7F85-4FAD-8BE9-530AB09172B2}" srcOrd="0" destOrd="0" presId="urn:microsoft.com/office/officeart/2005/8/layout/radial5"/>
    <dgm:cxn modelId="{E0F0B650-E110-430E-BDEC-CD9D77C616E2}" type="presOf" srcId="{5C25EF60-4173-48F7-AE14-EB8B126E38AD}" destId="{65AAF2E5-95ED-4B24-8D78-A5D8C1EE451A}" srcOrd="0" destOrd="0" presId="urn:microsoft.com/office/officeart/2005/8/layout/radial5"/>
    <dgm:cxn modelId="{D0384353-B012-4242-AE06-0CB1BD63A70F}" type="presOf" srcId="{5964AB7F-77CB-44AE-BB27-80E81AC2A9F3}" destId="{8E7CBCBE-2CE3-483D-80AA-0FD07BEFE408}" srcOrd="0" destOrd="0" presId="urn:microsoft.com/office/officeart/2005/8/layout/radial5"/>
    <dgm:cxn modelId="{DA83DC56-0F68-4ED4-B045-6CB0C6C43F4E}" srcId="{CE8C6033-AF8D-4C2A-880E-7BAAC17C255B}" destId="{14B84E66-BEAB-420E-86AE-420CE27307D0}" srcOrd="0" destOrd="0" parTransId="{772763E8-0ACC-427F-9F4A-468A2160B87C}" sibTransId="{F35F39F7-9FAA-420F-AAF0-576B78CDBABF}"/>
    <dgm:cxn modelId="{8E96F580-0294-42DF-9B3F-773DE485B93C}" srcId="{CE8C6033-AF8D-4C2A-880E-7BAAC17C255B}" destId="{9191E2D1-1F15-425A-8123-E14FA9FF2FF1}" srcOrd="2" destOrd="0" parTransId="{058BB60E-C39E-44F2-BFE7-2F6D8F3D390A}" sibTransId="{1C3A679E-C890-4212-BF5B-18E6BED417E7}"/>
    <dgm:cxn modelId="{4AAEF988-55FE-4AFD-A650-D5DEB4AE097D}" type="presOf" srcId="{5964AB7F-77CB-44AE-BB27-80E81AC2A9F3}" destId="{CA38105A-2DF2-4632-B2AB-53E98E6DC49E}" srcOrd="1" destOrd="0" presId="urn:microsoft.com/office/officeart/2005/8/layout/radial5"/>
    <dgm:cxn modelId="{13F16F8E-1DF7-4E08-A421-F7562091A8BB}" type="presOf" srcId="{CE8C6033-AF8D-4C2A-880E-7BAAC17C255B}" destId="{1EC1EC0D-3074-4EF6-87FB-504BE2960344}" srcOrd="0" destOrd="0" presId="urn:microsoft.com/office/officeart/2005/8/layout/radial5"/>
    <dgm:cxn modelId="{4F0ADA92-15D1-464C-911C-377543A30095}" type="presOf" srcId="{058BB60E-C39E-44F2-BFE7-2F6D8F3D390A}" destId="{3A5A2117-CEAC-401E-B4B3-0EF05F5A5684}" srcOrd="0" destOrd="0" presId="urn:microsoft.com/office/officeart/2005/8/layout/radial5"/>
    <dgm:cxn modelId="{18B60C9A-12BF-430F-9F9D-DC38F4EAE6B5}" type="presOf" srcId="{4153C27F-1AEB-44B1-8454-2E78577867FB}" destId="{092E8EE2-2900-46EE-8277-CB946FD4D80B}" srcOrd="1" destOrd="0" presId="urn:microsoft.com/office/officeart/2005/8/layout/radial5"/>
    <dgm:cxn modelId="{5D2CF1CB-AE70-4A2C-8457-CE82ABBA2651}" type="presOf" srcId="{772763E8-0ACC-427F-9F4A-468A2160B87C}" destId="{191491CD-E426-482A-B171-EA6B9F46A57A}" srcOrd="1" destOrd="0" presId="urn:microsoft.com/office/officeart/2005/8/layout/radial5"/>
    <dgm:cxn modelId="{A5DE64EB-433B-4421-B6C0-B38E30350E72}" type="presOf" srcId="{9A5D9195-3355-48B4-81C6-0FE532553932}" destId="{2C74ED64-F41A-4B47-AFB6-FF3EB40F3C66}" srcOrd="0" destOrd="0" presId="urn:microsoft.com/office/officeart/2005/8/layout/radial5"/>
    <dgm:cxn modelId="{18EE27EE-121F-4F2B-B606-D36E3A65B0C5}" type="presOf" srcId="{4153C27F-1AEB-44B1-8454-2E78577867FB}" destId="{4B1EEBC3-48AE-420D-B0CB-8BCD09D80D26}" srcOrd="0" destOrd="0" presId="urn:microsoft.com/office/officeart/2005/8/layout/radial5"/>
    <dgm:cxn modelId="{CD1CB3B5-462D-4E5C-A59E-618A4BD2294D}" type="presParOf" srcId="{65AAF2E5-95ED-4B24-8D78-A5D8C1EE451A}" destId="{1EC1EC0D-3074-4EF6-87FB-504BE2960344}" srcOrd="0" destOrd="0" presId="urn:microsoft.com/office/officeart/2005/8/layout/radial5"/>
    <dgm:cxn modelId="{0AEAFDFB-9EA2-4D40-8CC0-23D9AC58817A}" type="presParOf" srcId="{65AAF2E5-95ED-4B24-8D78-A5D8C1EE451A}" destId="{AF85AF64-7F85-4FAD-8BE9-530AB09172B2}" srcOrd="1" destOrd="0" presId="urn:microsoft.com/office/officeart/2005/8/layout/radial5"/>
    <dgm:cxn modelId="{A0A793F6-FF98-41C3-881A-35219BD451F3}" type="presParOf" srcId="{AF85AF64-7F85-4FAD-8BE9-530AB09172B2}" destId="{191491CD-E426-482A-B171-EA6B9F46A57A}" srcOrd="0" destOrd="0" presId="urn:microsoft.com/office/officeart/2005/8/layout/radial5"/>
    <dgm:cxn modelId="{C11527DC-0F8E-43D7-AF04-2EF8F5301714}" type="presParOf" srcId="{65AAF2E5-95ED-4B24-8D78-A5D8C1EE451A}" destId="{027A855D-255C-4E58-8399-5E52CD081D46}" srcOrd="2" destOrd="0" presId="urn:microsoft.com/office/officeart/2005/8/layout/radial5"/>
    <dgm:cxn modelId="{419CC8A4-0F58-4FF2-9098-014469917ECB}" type="presParOf" srcId="{65AAF2E5-95ED-4B24-8D78-A5D8C1EE451A}" destId="{4B1EEBC3-48AE-420D-B0CB-8BCD09D80D26}" srcOrd="3" destOrd="0" presId="urn:microsoft.com/office/officeart/2005/8/layout/radial5"/>
    <dgm:cxn modelId="{E31B8AD7-F98E-46BE-AFF9-0479737864D1}" type="presParOf" srcId="{4B1EEBC3-48AE-420D-B0CB-8BCD09D80D26}" destId="{092E8EE2-2900-46EE-8277-CB946FD4D80B}" srcOrd="0" destOrd="0" presId="urn:microsoft.com/office/officeart/2005/8/layout/radial5"/>
    <dgm:cxn modelId="{7D9A9EEF-93BB-4D84-AD23-90E04661C126}" type="presParOf" srcId="{65AAF2E5-95ED-4B24-8D78-A5D8C1EE451A}" destId="{2C74ED64-F41A-4B47-AFB6-FF3EB40F3C66}" srcOrd="4" destOrd="0" presId="urn:microsoft.com/office/officeart/2005/8/layout/radial5"/>
    <dgm:cxn modelId="{C034D3F2-0D5E-4535-86F7-AA2F70320AE9}" type="presParOf" srcId="{65AAF2E5-95ED-4B24-8D78-A5D8C1EE451A}" destId="{3A5A2117-CEAC-401E-B4B3-0EF05F5A5684}" srcOrd="5" destOrd="0" presId="urn:microsoft.com/office/officeart/2005/8/layout/radial5"/>
    <dgm:cxn modelId="{2696879C-E738-4A47-BF56-486C24D0A9F1}" type="presParOf" srcId="{3A5A2117-CEAC-401E-B4B3-0EF05F5A5684}" destId="{7490A172-945A-42FE-BBD9-310DA8FDA495}" srcOrd="0" destOrd="0" presId="urn:microsoft.com/office/officeart/2005/8/layout/radial5"/>
    <dgm:cxn modelId="{039024BB-DB7E-4748-A846-CE3DB8E7DD0B}" type="presParOf" srcId="{65AAF2E5-95ED-4B24-8D78-A5D8C1EE451A}" destId="{89EC1E61-BF84-429A-BA1B-876D9BC667D6}" srcOrd="6" destOrd="0" presId="urn:microsoft.com/office/officeart/2005/8/layout/radial5"/>
    <dgm:cxn modelId="{7A3B3CAB-C54B-4E43-9A9B-F551A75EB8B6}" type="presParOf" srcId="{65AAF2E5-95ED-4B24-8D78-A5D8C1EE451A}" destId="{8E7CBCBE-2CE3-483D-80AA-0FD07BEFE408}" srcOrd="7" destOrd="0" presId="urn:microsoft.com/office/officeart/2005/8/layout/radial5"/>
    <dgm:cxn modelId="{425DF972-96DE-4BE9-9A0B-A59EDA846D18}" type="presParOf" srcId="{8E7CBCBE-2CE3-483D-80AA-0FD07BEFE408}" destId="{CA38105A-2DF2-4632-B2AB-53E98E6DC49E}" srcOrd="0" destOrd="0" presId="urn:microsoft.com/office/officeart/2005/8/layout/radial5"/>
    <dgm:cxn modelId="{6D7AD40B-8B43-45BE-A737-E125518E7A76}" type="presParOf" srcId="{65AAF2E5-95ED-4B24-8D78-A5D8C1EE451A}" destId="{6A995492-24B0-41F1-ACB4-D1FEC8224542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C25EF60-4173-48F7-AE14-EB8B126E38AD}" type="doc">
      <dgm:prSet loTypeId="urn:microsoft.com/office/officeart/2005/8/layout/radial5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CE8C6033-AF8D-4C2A-880E-7BAAC17C255B}">
      <dgm:prSet phldrT="[텍스트]"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en-US" altLang="ko-KR" sz="1600"/>
            <a:t>Competitive</a:t>
          </a:r>
        </a:p>
        <a:p>
          <a:pPr latinLnBrk="1"/>
          <a:r>
            <a:rPr lang="en-US" altLang="ko-KR" sz="1600"/>
            <a:t>Rivalry</a:t>
          </a:r>
          <a:endParaRPr lang="ko-KR" altLang="en-US" sz="1600"/>
        </a:p>
      </dgm:t>
    </dgm:pt>
    <dgm:pt modelId="{BA329A9B-AEF7-40FB-A45F-F22B98D35A1E}" type="parTrans" cxnId="{4925851E-DDED-4A77-A298-285FE767356B}">
      <dgm:prSet/>
      <dgm:spPr/>
      <dgm:t>
        <a:bodyPr/>
        <a:lstStyle/>
        <a:p>
          <a:pPr latinLnBrk="1"/>
          <a:endParaRPr lang="ko-KR" altLang="en-US"/>
        </a:p>
      </dgm:t>
    </dgm:pt>
    <dgm:pt modelId="{BB884805-88C8-4180-A670-767B9F544958}" type="sibTrans" cxnId="{4925851E-DDED-4A77-A298-285FE767356B}">
      <dgm:prSet/>
      <dgm:spPr/>
      <dgm:t>
        <a:bodyPr/>
        <a:lstStyle/>
        <a:p>
          <a:pPr latinLnBrk="1"/>
          <a:endParaRPr lang="ko-KR" altLang="en-US"/>
        </a:p>
      </dgm:t>
    </dgm:pt>
    <dgm:pt modelId="{14B84E66-BEAB-420E-86AE-420CE27307D0}">
      <dgm:prSet phldrT="[텍스트]" custT="1"/>
      <dgm:spPr>
        <a:solidFill>
          <a:srgbClr val="00B050"/>
        </a:solidFill>
      </dgm:spPr>
      <dgm:t>
        <a:bodyPr/>
        <a:lstStyle/>
        <a:p>
          <a:pPr latinLnBrk="1"/>
          <a:r>
            <a:rPr lang="en-US" altLang="ko-KR" sz="1600"/>
            <a:t>Threats of new entry</a:t>
          </a:r>
          <a:endParaRPr lang="ko-KR" altLang="en-US" sz="1600"/>
        </a:p>
      </dgm:t>
    </dgm:pt>
    <dgm:pt modelId="{772763E8-0ACC-427F-9F4A-468A2160B87C}" type="parTrans" cxnId="{DA83DC56-0F68-4ED4-B045-6CB0C6C43F4E}">
      <dgm:prSet/>
      <dgm:spPr>
        <a:solidFill>
          <a:srgbClr val="00B050"/>
        </a:solidFill>
      </dgm:spPr>
      <dgm:t>
        <a:bodyPr/>
        <a:lstStyle/>
        <a:p>
          <a:pPr latinLnBrk="1"/>
          <a:endParaRPr lang="ko-KR" altLang="en-US"/>
        </a:p>
      </dgm:t>
    </dgm:pt>
    <dgm:pt modelId="{F35F39F7-9FAA-420F-AAF0-576B78CDBABF}" type="sibTrans" cxnId="{DA83DC56-0F68-4ED4-B045-6CB0C6C43F4E}">
      <dgm:prSet/>
      <dgm:spPr/>
      <dgm:t>
        <a:bodyPr/>
        <a:lstStyle/>
        <a:p>
          <a:pPr latinLnBrk="1"/>
          <a:endParaRPr lang="ko-KR" altLang="en-US"/>
        </a:p>
      </dgm:t>
    </dgm:pt>
    <dgm:pt modelId="{9A5D9195-3355-48B4-81C6-0FE532553932}">
      <dgm:prSet phldrT="[텍스트]"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en-US" altLang="ko-KR" sz="1600"/>
            <a:t>Buyer power</a:t>
          </a:r>
          <a:endParaRPr lang="ko-KR" altLang="en-US" sz="1600"/>
        </a:p>
      </dgm:t>
    </dgm:pt>
    <dgm:pt modelId="{4153C27F-1AEB-44B1-8454-2E78577867FB}" type="parTrans" cxnId="{3003325B-3D15-476F-A8CD-7A84C60CE7EE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6B262D00-21B1-4643-BB04-8F8E1647C835}" type="sibTrans" cxnId="{3003325B-3D15-476F-A8CD-7A84C60CE7EE}">
      <dgm:prSet/>
      <dgm:spPr/>
      <dgm:t>
        <a:bodyPr/>
        <a:lstStyle/>
        <a:p>
          <a:pPr latinLnBrk="1"/>
          <a:endParaRPr lang="ko-KR" altLang="en-US"/>
        </a:p>
      </dgm:t>
    </dgm:pt>
    <dgm:pt modelId="{9191E2D1-1F15-425A-8123-E14FA9FF2FF1}">
      <dgm:prSet phldrT="[텍스트]"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en-US" altLang="ko-KR" sz="1600"/>
            <a:t>Threats of substitutes</a:t>
          </a:r>
          <a:endParaRPr lang="ko-KR" altLang="en-US" sz="1600"/>
        </a:p>
      </dgm:t>
    </dgm:pt>
    <dgm:pt modelId="{058BB60E-C39E-44F2-BFE7-2F6D8F3D390A}" type="parTrans" cxnId="{8E96F580-0294-42DF-9B3F-773DE485B93C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1C3A679E-C890-4212-BF5B-18E6BED417E7}" type="sibTrans" cxnId="{8E96F580-0294-42DF-9B3F-773DE485B93C}">
      <dgm:prSet/>
      <dgm:spPr/>
      <dgm:t>
        <a:bodyPr/>
        <a:lstStyle/>
        <a:p>
          <a:pPr latinLnBrk="1"/>
          <a:endParaRPr lang="ko-KR" altLang="en-US"/>
        </a:p>
      </dgm:t>
    </dgm:pt>
    <dgm:pt modelId="{6FAD3F02-BB59-4C4B-B80F-98D7E093AA68}">
      <dgm:prSet phldrT="[텍스트]"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en-US" altLang="ko-KR" sz="1600"/>
            <a:t>Supplier power</a:t>
          </a:r>
          <a:endParaRPr lang="ko-KR" altLang="en-US" sz="1600"/>
        </a:p>
      </dgm:t>
    </dgm:pt>
    <dgm:pt modelId="{5964AB7F-77CB-44AE-BB27-80E81AC2A9F3}" type="parTrans" cxnId="{81FF3448-8CAE-4BE3-9ECD-FC33EF338F84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E0DFC134-1003-4126-8EDA-8695FDFCF9B5}" type="sibTrans" cxnId="{81FF3448-8CAE-4BE3-9ECD-FC33EF338F84}">
      <dgm:prSet/>
      <dgm:spPr/>
      <dgm:t>
        <a:bodyPr/>
        <a:lstStyle/>
        <a:p>
          <a:pPr latinLnBrk="1"/>
          <a:endParaRPr lang="ko-KR" altLang="en-US"/>
        </a:p>
      </dgm:t>
    </dgm:pt>
    <dgm:pt modelId="{65AAF2E5-95ED-4B24-8D78-A5D8C1EE451A}" type="pres">
      <dgm:prSet presAssocID="{5C25EF60-4173-48F7-AE14-EB8B126E38AD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EC1EC0D-3074-4EF6-87FB-504BE2960344}" type="pres">
      <dgm:prSet presAssocID="{CE8C6033-AF8D-4C2A-880E-7BAAC17C255B}" presName="centerShape" presStyleLbl="node0" presStyleIdx="0" presStyleCnt="1" custScaleX="224250" custScaleY="110134"/>
      <dgm:spPr/>
    </dgm:pt>
    <dgm:pt modelId="{AF85AF64-7F85-4FAD-8BE9-530AB09172B2}" type="pres">
      <dgm:prSet presAssocID="{772763E8-0ACC-427F-9F4A-468A2160B87C}" presName="parTrans" presStyleLbl="sibTrans2D1" presStyleIdx="0" presStyleCnt="4"/>
      <dgm:spPr/>
    </dgm:pt>
    <dgm:pt modelId="{191491CD-E426-482A-B171-EA6B9F46A57A}" type="pres">
      <dgm:prSet presAssocID="{772763E8-0ACC-427F-9F4A-468A2160B87C}" presName="connectorText" presStyleLbl="sibTrans2D1" presStyleIdx="0" presStyleCnt="4"/>
      <dgm:spPr/>
    </dgm:pt>
    <dgm:pt modelId="{027A855D-255C-4E58-8399-5E52CD081D46}" type="pres">
      <dgm:prSet presAssocID="{14B84E66-BEAB-420E-86AE-420CE27307D0}" presName="node" presStyleLbl="node1" presStyleIdx="0" presStyleCnt="4" custScaleX="159248" custScaleY="82531">
        <dgm:presLayoutVars>
          <dgm:bulletEnabled val="1"/>
        </dgm:presLayoutVars>
      </dgm:prSet>
      <dgm:spPr/>
    </dgm:pt>
    <dgm:pt modelId="{4B1EEBC3-48AE-420D-B0CB-8BCD09D80D26}" type="pres">
      <dgm:prSet presAssocID="{4153C27F-1AEB-44B1-8454-2E78577867FB}" presName="parTrans" presStyleLbl="sibTrans2D1" presStyleIdx="1" presStyleCnt="4"/>
      <dgm:spPr/>
    </dgm:pt>
    <dgm:pt modelId="{092E8EE2-2900-46EE-8277-CB946FD4D80B}" type="pres">
      <dgm:prSet presAssocID="{4153C27F-1AEB-44B1-8454-2E78577867FB}" presName="connectorText" presStyleLbl="sibTrans2D1" presStyleIdx="1" presStyleCnt="4"/>
      <dgm:spPr/>
    </dgm:pt>
    <dgm:pt modelId="{2C74ED64-F41A-4B47-AFB6-FF3EB40F3C66}" type="pres">
      <dgm:prSet presAssocID="{9A5D9195-3355-48B4-81C6-0FE532553932}" presName="node" presStyleLbl="node1" presStyleIdx="1" presStyleCnt="4" custScaleX="159248" custScaleY="82531" custRadScaleRad="158672">
        <dgm:presLayoutVars>
          <dgm:bulletEnabled val="1"/>
        </dgm:presLayoutVars>
      </dgm:prSet>
      <dgm:spPr/>
    </dgm:pt>
    <dgm:pt modelId="{3A5A2117-CEAC-401E-B4B3-0EF05F5A5684}" type="pres">
      <dgm:prSet presAssocID="{058BB60E-C39E-44F2-BFE7-2F6D8F3D390A}" presName="parTrans" presStyleLbl="sibTrans2D1" presStyleIdx="2" presStyleCnt="4"/>
      <dgm:spPr/>
    </dgm:pt>
    <dgm:pt modelId="{7490A172-945A-42FE-BBD9-310DA8FDA495}" type="pres">
      <dgm:prSet presAssocID="{058BB60E-C39E-44F2-BFE7-2F6D8F3D390A}" presName="connectorText" presStyleLbl="sibTrans2D1" presStyleIdx="2" presStyleCnt="4"/>
      <dgm:spPr/>
    </dgm:pt>
    <dgm:pt modelId="{89EC1E61-BF84-429A-BA1B-876D9BC667D6}" type="pres">
      <dgm:prSet presAssocID="{9191E2D1-1F15-425A-8123-E14FA9FF2FF1}" presName="node" presStyleLbl="node1" presStyleIdx="2" presStyleCnt="4" custScaleX="170139" custScaleY="82531">
        <dgm:presLayoutVars>
          <dgm:bulletEnabled val="1"/>
        </dgm:presLayoutVars>
      </dgm:prSet>
      <dgm:spPr/>
    </dgm:pt>
    <dgm:pt modelId="{8E7CBCBE-2CE3-483D-80AA-0FD07BEFE408}" type="pres">
      <dgm:prSet presAssocID="{5964AB7F-77CB-44AE-BB27-80E81AC2A9F3}" presName="parTrans" presStyleLbl="sibTrans2D1" presStyleIdx="3" presStyleCnt="4"/>
      <dgm:spPr/>
    </dgm:pt>
    <dgm:pt modelId="{CA38105A-2DF2-4632-B2AB-53E98E6DC49E}" type="pres">
      <dgm:prSet presAssocID="{5964AB7F-77CB-44AE-BB27-80E81AC2A9F3}" presName="connectorText" presStyleLbl="sibTrans2D1" presStyleIdx="3" presStyleCnt="4"/>
      <dgm:spPr/>
    </dgm:pt>
    <dgm:pt modelId="{6A995492-24B0-41F1-ACB4-D1FEC8224542}" type="pres">
      <dgm:prSet presAssocID="{6FAD3F02-BB59-4C4B-B80F-98D7E093AA68}" presName="node" presStyleLbl="node1" presStyleIdx="3" presStyleCnt="4" custScaleX="159248" custScaleY="82531" custRadScaleRad="159480" custRadScaleInc="-1">
        <dgm:presLayoutVars>
          <dgm:bulletEnabled val="1"/>
        </dgm:presLayoutVars>
      </dgm:prSet>
      <dgm:spPr/>
    </dgm:pt>
  </dgm:ptLst>
  <dgm:cxnLst>
    <dgm:cxn modelId="{4925851E-DDED-4A77-A298-285FE767356B}" srcId="{5C25EF60-4173-48F7-AE14-EB8B126E38AD}" destId="{CE8C6033-AF8D-4C2A-880E-7BAAC17C255B}" srcOrd="0" destOrd="0" parTransId="{BA329A9B-AEF7-40FB-A45F-F22B98D35A1E}" sibTransId="{BB884805-88C8-4180-A670-767B9F544958}"/>
    <dgm:cxn modelId="{30A41E38-A163-4A4B-9BFB-6615252E181A}" type="presOf" srcId="{6FAD3F02-BB59-4C4B-B80F-98D7E093AA68}" destId="{6A995492-24B0-41F1-ACB4-D1FEC8224542}" srcOrd="0" destOrd="0" presId="urn:microsoft.com/office/officeart/2005/8/layout/radial5"/>
    <dgm:cxn modelId="{3003325B-3D15-476F-A8CD-7A84C60CE7EE}" srcId="{CE8C6033-AF8D-4C2A-880E-7BAAC17C255B}" destId="{9A5D9195-3355-48B4-81C6-0FE532553932}" srcOrd="1" destOrd="0" parTransId="{4153C27F-1AEB-44B1-8454-2E78577867FB}" sibTransId="{6B262D00-21B1-4643-BB04-8F8E1647C835}"/>
    <dgm:cxn modelId="{02133241-FD95-4BA6-BAFF-1753CD65FBB3}" type="presOf" srcId="{14B84E66-BEAB-420E-86AE-420CE27307D0}" destId="{027A855D-255C-4E58-8399-5E52CD081D46}" srcOrd="0" destOrd="0" presId="urn:microsoft.com/office/officeart/2005/8/layout/radial5"/>
    <dgm:cxn modelId="{81FF3448-8CAE-4BE3-9ECD-FC33EF338F84}" srcId="{CE8C6033-AF8D-4C2A-880E-7BAAC17C255B}" destId="{6FAD3F02-BB59-4C4B-B80F-98D7E093AA68}" srcOrd="3" destOrd="0" parTransId="{5964AB7F-77CB-44AE-BB27-80E81AC2A9F3}" sibTransId="{E0DFC134-1003-4126-8EDA-8695FDFCF9B5}"/>
    <dgm:cxn modelId="{9973AC68-FCA5-42FC-82B0-9BE0AF3F05E6}" type="presOf" srcId="{9191E2D1-1F15-425A-8123-E14FA9FF2FF1}" destId="{89EC1E61-BF84-429A-BA1B-876D9BC667D6}" srcOrd="0" destOrd="0" presId="urn:microsoft.com/office/officeart/2005/8/layout/radial5"/>
    <dgm:cxn modelId="{304C136B-2A1E-4B6D-AEF1-32AF56341237}" type="presOf" srcId="{058BB60E-C39E-44F2-BFE7-2F6D8F3D390A}" destId="{7490A172-945A-42FE-BBD9-310DA8FDA495}" srcOrd="1" destOrd="0" presId="urn:microsoft.com/office/officeart/2005/8/layout/radial5"/>
    <dgm:cxn modelId="{1930A850-2A99-4E2A-BF7C-277A8ED1FB79}" type="presOf" srcId="{772763E8-0ACC-427F-9F4A-468A2160B87C}" destId="{AF85AF64-7F85-4FAD-8BE9-530AB09172B2}" srcOrd="0" destOrd="0" presId="urn:microsoft.com/office/officeart/2005/8/layout/radial5"/>
    <dgm:cxn modelId="{E0F0B650-E110-430E-BDEC-CD9D77C616E2}" type="presOf" srcId="{5C25EF60-4173-48F7-AE14-EB8B126E38AD}" destId="{65AAF2E5-95ED-4B24-8D78-A5D8C1EE451A}" srcOrd="0" destOrd="0" presId="urn:microsoft.com/office/officeart/2005/8/layout/radial5"/>
    <dgm:cxn modelId="{D0384353-B012-4242-AE06-0CB1BD63A70F}" type="presOf" srcId="{5964AB7F-77CB-44AE-BB27-80E81AC2A9F3}" destId="{8E7CBCBE-2CE3-483D-80AA-0FD07BEFE408}" srcOrd="0" destOrd="0" presId="urn:microsoft.com/office/officeart/2005/8/layout/radial5"/>
    <dgm:cxn modelId="{DA83DC56-0F68-4ED4-B045-6CB0C6C43F4E}" srcId="{CE8C6033-AF8D-4C2A-880E-7BAAC17C255B}" destId="{14B84E66-BEAB-420E-86AE-420CE27307D0}" srcOrd="0" destOrd="0" parTransId="{772763E8-0ACC-427F-9F4A-468A2160B87C}" sibTransId="{F35F39F7-9FAA-420F-AAF0-576B78CDBABF}"/>
    <dgm:cxn modelId="{8E96F580-0294-42DF-9B3F-773DE485B93C}" srcId="{CE8C6033-AF8D-4C2A-880E-7BAAC17C255B}" destId="{9191E2D1-1F15-425A-8123-E14FA9FF2FF1}" srcOrd="2" destOrd="0" parTransId="{058BB60E-C39E-44F2-BFE7-2F6D8F3D390A}" sibTransId="{1C3A679E-C890-4212-BF5B-18E6BED417E7}"/>
    <dgm:cxn modelId="{4AAEF988-55FE-4AFD-A650-D5DEB4AE097D}" type="presOf" srcId="{5964AB7F-77CB-44AE-BB27-80E81AC2A9F3}" destId="{CA38105A-2DF2-4632-B2AB-53E98E6DC49E}" srcOrd="1" destOrd="0" presId="urn:microsoft.com/office/officeart/2005/8/layout/radial5"/>
    <dgm:cxn modelId="{13F16F8E-1DF7-4E08-A421-F7562091A8BB}" type="presOf" srcId="{CE8C6033-AF8D-4C2A-880E-7BAAC17C255B}" destId="{1EC1EC0D-3074-4EF6-87FB-504BE2960344}" srcOrd="0" destOrd="0" presId="urn:microsoft.com/office/officeart/2005/8/layout/radial5"/>
    <dgm:cxn modelId="{4F0ADA92-15D1-464C-911C-377543A30095}" type="presOf" srcId="{058BB60E-C39E-44F2-BFE7-2F6D8F3D390A}" destId="{3A5A2117-CEAC-401E-B4B3-0EF05F5A5684}" srcOrd="0" destOrd="0" presId="urn:microsoft.com/office/officeart/2005/8/layout/radial5"/>
    <dgm:cxn modelId="{18B60C9A-12BF-430F-9F9D-DC38F4EAE6B5}" type="presOf" srcId="{4153C27F-1AEB-44B1-8454-2E78577867FB}" destId="{092E8EE2-2900-46EE-8277-CB946FD4D80B}" srcOrd="1" destOrd="0" presId="urn:microsoft.com/office/officeart/2005/8/layout/radial5"/>
    <dgm:cxn modelId="{5D2CF1CB-AE70-4A2C-8457-CE82ABBA2651}" type="presOf" srcId="{772763E8-0ACC-427F-9F4A-468A2160B87C}" destId="{191491CD-E426-482A-B171-EA6B9F46A57A}" srcOrd="1" destOrd="0" presId="urn:microsoft.com/office/officeart/2005/8/layout/radial5"/>
    <dgm:cxn modelId="{A5DE64EB-433B-4421-B6C0-B38E30350E72}" type="presOf" srcId="{9A5D9195-3355-48B4-81C6-0FE532553932}" destId="{2C74ED64-F41A-4B47-AFB6-FF3EB40F3C66}" srcOrd="0" destOrd="0" presId="urn:microsoft.com/office/officeart/2005/8/layout/radial5"/>
    <dgm:cxn modelId="{18EE27EE-121F-4F2B-B606-D36E3A65B0C5}" type="presOf" srcId="{4153C27F-1AEB-44B1-8454-2E78577867FB}" destId="{4B1EEBC3-48AE-420D-B0CB-8BCD09D80D26}" srcOrd="0" destOrd="0" presId="urn:microsoft.com/office/officeart/2005/8/layout/radial5"/>
    <dgm:cxn modelId="{CD1CB3B5-462D-4E5C-A59E-618A4BD2294D}" type="presParOf" srcId="{65AAF2E5-95ED-4B24-8D78-A5D8C1EE451A}" destId="{1EC1EC0D-3074-4EF6-87FB-504BE2960344}" srcOrd="0" destOrd="0" presId="urn:microsoft.com/office/officeart/2005/8/layout/radial5"/>
    <dgm:cxn modelId="{0AEAFDFB-9EA2-4D40-8CC0-23D9AC58817A}" type="presParOf" srcId="{65AAF2E5-95ED-4B24-8D78-A5D8C1EE451A}" destId="{AF85AF64-7F85-4FAD-8BE9-530AB09172B2}" srcOrd="1" destOrd="0" presId="urn:microsoft.com/office/officeart/2005/8/layout/radial5"/>
    <dgm:cxn modelId="{A0A793F6-FF98-41C3-881A-35219BD451F3}" type="presParOf" srcId="{AF85AF64-7F85-4FAD-8BE9-530AB09172B2}" destId="{191491CD-E426-482A-B171-EA6B9F46A57A}" srcOrd="0" destOrd="0" presId="urn:microsoft.com/office/officeart/2005/8/layout/radial5"/>
    <dgm:cxn modelId="{C11527DC-0F8E-43D7-AF04-2EF8F5301714}" type="presParOf" srcId="{65AAF2E5-95ED-4B24-8D78-A5D8C1EE451A}" destId="{027A855D-255C-4E58-8399-5E52CD081D46}" srcOrd="2" destOrd="0" presId="urn:microsoft.com/office/officeart/2005/8/layout/radial5"/>
    <dgm:cxn modelId="{419CC8A4-0F58-4FF2-9098-014469917ECB}" type="presParOf" srcId="{65AAF2E5-95ED-4B24-8D78-A5D8C1EE451A}" destId="{4B1EEBC3-48AE-420D-B0CB-8BCD09D80D26}" srcOrd="3" destOrd="0" presId="urn:microsoft.com/office/officeart/2005/8/layout/radial5"/>
    <dgm:cxn modelId="{E31B8AD7-F98E-46BE-AFF9-0479737864D1}" type="presParOf" srcId="{4B1EEBC3-48AE-420D-B0CB-8BCD09D80D26}" destId="{092E8EE2-2900-46EE-8277-CB946FD4D80B}" srcOrd="0" destOrd="0" presId="urn:microsoft.com/office/officeart/2005/8/layout/radial5"/>
    <dgm:cxn modelId="{7D9A9EEF-93BB-4D84-AD23-90E04661C126}" type="presParOf" srcId="{65AAF2E5-95ED-4B24-8D78-A5D8C1EE451A}" destId="{2C74ED64-F41A-4B47-AFB6-FF3EB40F3C66}" srcOrd="4" destOrd="0" presId="urn:microsoft.com/office/officeart/2005/8/layout/radial5"/>
    <dgm:cxn modelId="{C034D3F2-0D5E-4535-86F7-AA2F70320AE9}" type="presParOf" srcId="{65AAF2E5-95ED-4B24-8D78-A5D8C1EE451A}" destId="{3A5A2117-CEAC-401E-B4B3-0EF05F5A5684}" srcOrd="5" destOrd="0" presId="urn:microsoft.com/office/officeart/2005/8/layout/radial5"/>
    <dgm:cxn modelId="{2696879C-E738-4A47-BF56-486C24D0A9F1}" type="presParOf" srcId="{3A5A2117-CEAC-401E-B4B3-0EF05F5A5684}" destId="{7490A172-945A-42FE-BBD9-310DA8FDA495}" srcOrd="0" destOrd="0" presId="urn:microsoft.com/office/officeart/2005/8/layout/radial5"/>
    <dgm:cxn modelId="{039024BB-DB7E-4748-A846-CE3DB8E7DD0B}" type="presParOf" srcId="{65AAF2E5-95ED-4B24-8D78-A5D8C1EE451A}" destId="{89EC1E61-BF84-429A-BA1B-876D9BC667D6}" srcOrd="6" destOrd="0" presId="urn:microsoft.com/office/officeart/2005/8/layout/radial5"/>
    <dgm:cxn modelId="{7A3B3CAB-C54B-4E43-9A9B-F551A75EB8B6}" type="presParOf" srcId="{65AAF2E5-95ED-4B24-8D78-A5D8C1EE451A}" destId="{8E7CBCBE-2CE3-483D-80AA-0FD07BEFE408}" srcOrd="7" destOrd="0" presId="urn:microsoft.com/office/officeart/2005/8/layout/radial5"/>
    <dgm:cxn modelId="{425DF972-96DE-4BE9-9A0B-A59EDA846D18}" type="presParOf" srcId="{8E7CBCBE-2CE3-483D-80AA-0FD07BEFE408}" destId="{CA38105A-2DF2-4632-B2AB-53E98E6DC49E}" srcOrd="0" destOrd="0" presId="urn:microsoft.com/office/officeart/2005/8/layout/radial5"/>
    <dgm:cxn modelId="{6D7AD40B-8B43-45BE-A737-E125518E7A76}" type="presParOf" srcId="{65AAF2E5-95ED-4B24-8D78-A5D8C1EE451A}" destId="{6A995492-24B0-41F1-ACB4-D1FEC8224542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C25EF60-4173-48F7-AE14-EB8B126E38AD}" type="doc">
      <dgm:prSet loTypeId="urn:microsoft.com/office/officeart/2005/8/layout/radial5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CE8C6033-AF8D-4C2A-880E-7BAAC17C255B}">
      <dgm:prSet phldrT="[텍스트]"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en-US" altLang="ko-KR" sz="1600"/>
            <a:t>Competitive</a:t>
          </a:r>
        </a:p>
        <a:p>
          <a:pPr latinLnBrk="1"/>
          <a:r>
            <a:rPr lang="en-US" altLang="ko-KR" sz="1600"/>
            <a:t>Rivalry</a:t>
          </a:r>
          <a:endParaRPr lang="ko-KR" altLang="en-US" sz="1600"/>
        </a:p>
      </dgm:t>
    </dgm:pt>
    <dgm:pt modelId="{BA329A9B-AEF7-40FB-A45F-F22B98D35A1E}" type="parTrans" cxnId="{4925851E-DDED-4A77-A298-285FE767356B}">
      <dgm:prSet/>
      <dgm:spPr/>
      <dgm:t>
        <a:bodyPr/>
        <a:lstStyle/>
        <a:p>
          <a:pPr latinLnBrk="1"/>
          <a:endParaRPr lang="ko-KR" altLang="en-US"/>
        </a:p>
      </dgm:t>
    </dgm:pt>
    <dgm:pt modelId="{BB884805-88C8-4180-A670-767B9F544958}" type="sibTrans" cxnId="{4925851E-DDED-4A77-A298-285FE767356B}">
      <dgm:prSet/>
      <dgm:spPr/>
      <dgm:t>
        <a:bodyPr/>
        <a:lstStyle/>
        <a:p>
          <a:pPr latinLnBrk="1"/>
          <a:endParaRPr lang="ko-KR" altLang="en-US"/>
        </a:p>
      </dgm:t>
    </dgm:pt>
    <dgm:pt modelId="{14B84E66-BEAB-420E-86AE-420CE27307D0}">
      <dgm:prSet phldrT="[텍스트]"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en-US" altLang="ko-KR" sz="1600"/>
            <a:t>Threats of new entry</a:t>
          </a:r>
          <a:endParaRPr lang="ko-KR" altLang="en-US" sz="1600"/>
        </a:p>
      </dgm:t>
    </dgm:pt>
    <dgm:pt modelId="{772763E8-0ACC-427F-9F4A-468A2160B87C}" type="parTrans" cxnId="{DA83DC56-0F68-4ED4-B045-6CB0C6C43F4E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F35F39F7-9FAA-420F-AAF0-576B78CDBABF}" type="sibTrans" cxnId="{DA83DC56-0F68-4ED4-B045-6CB0C6C43F4E}">
      <dgm:prSet/>
      <dgm:spPr/>
      <dgm:t>
        <a:bodyPr/>
        <a:lstStyle/>
        <a:p>
          <a:pPr latinLnBrk="1"/>
          <a:endParaRPr lang="ko-KR" altLang="en-US"/>
        </a:p>
      </dgm:t>
    </dgm:pt>
    <dgm:pt modelId="{9A5D9195-3355-48B4-81C6-0FE532553932}">
      <dgm:prSet phldrT="[텍스트]"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en-US" altLang="ko-KR" sz="1600"/>
            <a:t>Buyer power</a:t>
          </a:r>
          <a:endParaRPr lang="ko-KR" altLang="en-US" sz="1600"/>
        </a:p>
      </dgm:t>
    </dgm:pt>
    <dgm:pt modelId="{4153C27F-1AEB-44B1-8454-2E78577867FB}" type="parTrans" cxnId="{3003325B-3D15-476F-A8CD-7A84C60CE7EE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6B262D00-21B1-4643-BB04-8F8E1647C835}" type="sibTrans" cxnId="{3003325B-3D15-476F-A8CD-7A84C60CE7EE}">
      <dgm:prSet/>
      <dgm:spPr/>
      <dgm:t>
        <a:bodyPr/>
        <a:lstStyle/>
        <a:p>
          <a:pPr latinLnBrk="1"/>
          <a:endParaRPr lang="ko-KR" altLang="en-US"/>
        </a:p>
      </dgm:t>
    </dgm:pt>
    <dgm:pt modelId="{9191E2D1-1F15-425A-8123-E14FA9FF2FF1}">
      <dgm:prSet phldrT="[텍스트]"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en-US" altLang="ko-KR" sz="1600"/>
            <a:t>Threats of substitutes</a:t>
          </a:r>
          <a:endParaRPr lang="ko-KR" altLang="en-US" sz="1600"/>
        </a:p>
      </dgm:t>
    </dgm:pt>
    <dgm:pt modelId="{058BB60E-C39E-44F2-BFE7-2F6D8F3D390A}" type="parTrans" cxnId="{8E96F580-0294-42DF-9B3F-773DE485B93C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1C3A679E-C890-4212-BF5B-18E6BED417E7}" type="sibTrans" cxnId="{8E96F580-0294-42DF-9B3F-773DE485B93C}">
      <dgm:prSet/>
      <dgm:spPr/>
      <dgm:t>
        <a:bodyPr/>
        <a:lstStyle/>
        <a:p>
          <a:pPr latinLnBrk="1"/>
          <a:endParaRPr lang="ko-KR" altLang="en-US"/>
        </a:p>
      </dgm:t>
    </dgm:pt>
    <dgm:pt modelId="{6FAD3F02-BB59-4C4B-B80F-98D7E093AA68}">
      <dgm:prSet phldrT="[텍스트]" custT="1"/>
      <dgm:spPr>
        <a:solidFill>
          <a:srgbClr val="00B050"/>
        </a:solidFill>
      </dgm:spPr>
      <dgm:t>
        <a:bodyPr/>
        <a:lstStyle/>
        <a:p>
          <a:pPr latinLnBrk="1"/>
          <a:r>
            <a:rPr lang="en-US" altLang="ko-KR" sz="1600"/>
            <a:t>Supplier power</a:t>
          </a:r>
          <a:endParaRPr lang="ko-KR" altLang="en-US" sz="1600"/>
        </a:p>
      </dgm:t>
    </dgm:pt>
    <dgm:pt modelId="{5964AB7F-77CB-44AE-BB27-80E81AC2A9F3}" type="parTrans" cxnId="{81FF3448-8CAE-4BE3-9ECD-FC33EF338F84}">
      <dgm:prSet/>
      <dgm:spPr>
        <a:solidFill>
          <a:srgbClr val="00B050"/>
        </a:solidFill>
      </dgm:spPr>
      <dgm:t>
        <a:bodyPr/>
        <a:lstStyle/>
        <a:p>
          <a:pPr latinLnBrk="1"/>
          <a:endParaRPr lang="ko-KR" altLang="en-US"/>
        </a:p>
      </dgm:t>
    </dgm:pt>
    <dgm:pt modelId="{E0DFC134-1003-4126-8EDA-8695FDFCF9B5}" type="sibTrans" cxnId="{81FF3448-8CAE-4BE3-9ECD-FC33EF338F84}">
      <dgm:prSet/>
      <dgm:spPr/>
      <dgm:t>
        <a:bodyPr/>
        <a:lstStyle/>
        <a:p>
          <a:pPr latinLnBrk="1"/>
          <a:endParaRPr lang="ko-KR" altLang="en-US"/>
        </a:p>
      </dgm:t>
    </dgm:pt>
    <dgm:pt modelId="{65AAF2E5-95ED-4B24-8D78-A5D8C1EE451A}" type="pres">
      <dgm:prSet presAssocID="{5C25EF60-4173-48F7-AE14-EB8B126E38AD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EC1EC0D-3074-4EF6-87FB-504BE2960344}" type="pres">
      <dgm:prSet presAssocID="{CE8C6033-AF8D-4C2A-880E-7BAAC17C255B}" presName="centerShape" presStyleLbl="node0" presStyleIdx="0" presStyleCnt="1" custScaleX="224250" custScaleY="110134"/>
      <dgm:spPr/>
    </dgm:pt>
    <dgm:pt modelId="{AF85AF64-7F85-4FAD-8BE9-530AB09172B2}" type="pres">
      <dgm:prSet presAssocID="{772763E8-0ACC-427F-9F4A-468A2160B87C}" presName="parTrans" presStyleLbl="sibTrans2D1" presStyleIdx="0" presStyleCnt="4"/>
      <dgm:spPr/>
    </dgm:pt>
    <dgm:pt modelId="{191491CD-E426-482A-B171-EA6B9F46A57A}" type="pres">
      <dgm:prSet presAssocID="{772763E8-0ACC-427F-9F4A-468A2160B87C}" presName="connectorText" presStyleLbl="sibTrans2D1" presStyleIdx="0" presStyleCnt="4"/>
      <dgm:spPr/>
    </dgm:pt>
    <dgm:pt modelId="{027A855D-255C-4E58-8399-5E52CD081D46}" type="pres">
      <dgm:prSet presAssocID="{14B84E66-BEAB-420E-86AE-420CE27307D0}" presName="node" presStyleLbl="node1" presStyleIdx="0" presStyleCnt="4" custScaleX="159248" custScaleY="82531">
        <dgm:presLayoutVars>
          <dgm:bulletEnabled val="1"/>
        </dgm:presLayoutVars>
      </dgm:prSet>
      <dgm:spPr/>
    </dgm:pt>
    <dgm:pt modelId="{4B1EEBC3-48AE-420D-B0CB-8BCD09D80D26}" type="pres">
      <dgm:prSet presAssocID="{4153C27F-1AEB-44B1-8454-2E78577867FB}" presName="parTrans" presStyleLbl="sibTrans2D1" presStyleIdx="1" presStyleCnt="4"/>
      <dgm:spPr/>
    </dgm:pt>
    <dgm:pt modelId="{092E8EE2-2900-46EE-8277-CB946FD4D80B}" type="pres">
      <dgm:prSet presAssocID="{4153C27F-1AEB-44B1-8454-2E78577867FB}" presName="connectorText" presStyleLbl="sibTrans2D1" presStyleIdx="1" presStyleCnt="4"/>
      <dgm:spPr/>
    </dgm:pt>
    <dgm:pt modelId="{2C74ED64-F41A-4B47-AFB6-FF3EB40F3C66}" type="pres">
      <dgm:prSet presAssocID="{9A5D9195-3355-48B4-81C6-0FE532553932}" presName="node" presStyleLbl="node1" presStyleIdx="1" presStyleCnt="4" custScaleX="159248" custScaleY="82531" custRadScaleRad="158672">
        <dgm:presLayoutVars>
          <dgm:bulletEnabled val="1"/>
        </dgm:presLayoutVars>
      </dgm:prSet>
      <dgm:spPr/>
    </dgm:pt>
    <dgm:pt modelId="{3A5A2117-CEAC-401E-B4B3-0EF05F5A5684}" type="pres">
      <dgm:prSet presAssocID="{058BB60E-C39E-44F2-BFE7-2F6D8F3D390A}" presName="parTrans" presStyleLbl="sibTrans2D1" presStyleIdx="2" presStyleCnt="4"/>
      <dgm:spPr/>
    </dgm:pt>
    <dgm:pt modelId="{7490A172-945A-42FE-BBD9-310DA8FDA495}" type="pres">
      <dgm:prSet presAssocID="{058BB60E-C39E-44F2-BFE7-2F6D8F3D390A}" presName="connectorText" presStyleLbl="sibTrans2D1" presStyleIdx="2" presStyleCnt="4"/>
      <dgm:spPr/>
    </dgm:pt>
    <dgm:pt modelId="{89EC1E61-BF84-429A-BA1B-876D9BC667D6}" type="pres">
      <dgm:prSet presAssocID="{9191E2D1-1F15-425A-8123-E14FA9FF2FF1}" presName="node" presStyleLbl="node1" presStyleIdx="2" presStyleCnt="4" custScaleX="170139" custScaleY="82531">
        <dgm:presLayoutVars>
          <dgm:bulletEnabled val="1"/>
        </dgm:presLayoutVars>
      </dgm:prSet>
      <dgm:spPr/>
    </dgm:pt>
    <dgm:pt modelId="{8E7CBCBE-2CE3-483D-80AA-0FD07BEFE408}" type="pres">
      <dgm:prSet presAssocID="{5964AB7F-77CB-44AE-BB27-80E81AC2A9F3}" presName="parTrans" presStyleLbl="sibTrans2D1" presStyleIdx="3" presStyleCnt="4"/>
      <dgm:spPr/>
    </dgm:pt>
    <dgm:pt modelId="{CA38105A-2DF2-4632-B2AB-53E98E6DC49E}" type="pres">
      <dgm:prSet presAssocID="{5964AB7F-77CB-44AE-BB27-80E81AC2A9F3}" presName="connectorText" presStyleLbl="sibTrans2D1" presStyleIdx="3" presStyleCnt="4"/>
      <dgm:spPr/>
    </dgm:pt>
    <dgm:pt modelId="{6A995492-24B0-41F1-ACB4-D1FEC8224542}" type="pres">
      <dgm:prSet presAssocID="{6FAD3F02-BB59-4C4B-B80F-98D7E093AA68}" presName="node" presStyleLbl="node1" presStyleIdx="3" presStyleCnt="4" custScaleX="159248" custScaleY="82531" custRadScaleRad="159480" custRadScaleInc="-1">
        <dgm:presLayoutVars>
          <dgm:bulletEnabled val="1"/>
        </dgm:presLayoutVars>
      </dgm:prSet>
      <dgm:spPr/>
    </dgm:pt>
  </dgm:ptLst>
  <dgm:cxnLst>
    <dgm:cxn modelId="{4925851E-DDED-4A77-A298-285FE767356B}" srcId="{5C25EF60-4173-48F7-AE14-EB8B126E38AD}" destId="{CE8C6033-AF8D-4C2A-880E-7BAAC17C255B}" srcOrd="0" destOrd="0" parTransId="{BA329A9B-AEF7-40FB-A45F-F22B98D35A1E}" sibTransId="{BB884805-88C8-4180-A670-767B9F544958}"/>
    <dgm:cxn modelId="{30A41E38-A163-4A4B-9BFB-6615252E181A}" type="presOf" srcId="{6FAD3F02-BB59-4C4B-B80F-98D7E093AA68}" destId="{6A995492-24B0-41F1-ACB4-D1FEC8224542}" srcOrd="0" destOrd="0" presId="urn:microsoft.com/office/officeart/2005/8/layout/radial5"/>
    <dgm:cxn modelId="{3003325B-3D15-476F-A8CD-7A84C60CE7EE}" srcId="{CE8C6033-AF8D-4C2A-880E-7BAAC17C255B}" destId="{9A5D9195-3355-48B4-81C6-0FE532553932}" srcOrd="1" destOrd="0" parTransId="{4153C27F-1AEB-44B1-8454-2E78577867FB}" sibTransId="{6B262D00-21B1-4643-BB04-8F8E1647C835}"/>
    <dgm:cxn modelId="{02133241-FD95-4BA6-BAFF-1753CD65FBB3}" type="presOf" srcId="{14B84E66-BEAB-420E-86AE-420CE27307D0}" destId="{027A855D-255C-4E58-8399-5E52CD081D46}" srcOrd="0" destOrd="0" presId="urn:microsoft.com/office/officeart/2005/8/layout/radial5"/>
    <dgm:cxn modelId="{81FF3448-8CAE-4BE3-9ECD-FC33EF338F84}" srcId="{CE8C6033-AF8D-4C2A-880E-7BAAC17C255B}" destId="{6FAD3F02-BB59-4C4B-B80F-98D7E093AA68}" srcOrd="3" destOrd="0" parTransId="{5964AB7F-77CB-44AE-BB27-80E81AC2A9F3}" sibTransId="{E0DFC134-1003-4126-8EDA-8695FDFCF9B5}"/>
    <dgm:cxn modelId="{9973AC68-FCA5-42FC-82B0-9BE0AF3F05E6}" type="presOf" srcId="{9191E2D1-1F15-425A-8123-E14FA9FF2FF1}" destId="{89EC1E61-BF84-429A-BA1B-876D9BC667D6}" srcOrd="0" destOrd="0" presId="urn:microsoft.com/office/officeart/2005/8/layout/radial5"/>
    <dgm:cxn modelId="{304C136B-2A1E-4B6D-AEF1-32AF56341237}" type="presOf" srcId="{058BB60E-C39E-44F2-BFE7-2F6D8F3D390A}" destId="{7490A172-945A-42FE-BBD9-310DA8FDA495}" srcOrd="1" destOrd="0" presId="urn:microsoft.com/office/officeart/2005/8/layout/radial5"/>
    <dgm:cxn modelId="{1930A850-2A99-4E2A-BF7C-277A8ED1FB79}" type="presOf" srcId="{772763E8-0ACC-427F-9F4A-468A2160B87C}" destId="{AF85AF64-7F85-4FAD-8BE9-530AB09172B2}" srcOrd="0" destOrd="0" presId="urn:microsoft.com/office/officeart/2005/8/layout/radial5"/>
    <dgm:cxn modelId="{E0F0B650-E110-430E-BDEC-CD9D77C616E2}" type="presOf" srcId="{5C25EF60-4173-48F7-AE14-EB8B126E38AD}" destId="{65AAF2E5-95ED-4B24-8D78-A5D8C1EE451A}" srcOrd="0" destOrd="0" presId="urn:microsoft.com/office/officeart/2005/8/layout/radial5"/>
    <dgm:cxn modelId="{D0384353-B012-4242-AE06-0CB1BD63A70F}" type="presOf" srcId="{5964AB7F-77CB-44AE-BB27-80E81AC2A9F3}" destId="{8E7CBCBE-2CE3-483D-80AA-0FD07BEFE408}" srcOrd="0" destOrd="0" presId="urn:microsoft.com/office/officeart/2005/8/layout/radial5"/>
    <dgm:cxn modelId="{DA83DC56-0F68-4ED4-B045-6CB0C6C43F4E}" srcId="{CE8C6033-AF8D-4C2A-880E-7BAAC17C255B}" destId="{14B84E66-BEAB-420E-86AE-420CE27307D0}" srcOrd="0" destOrd="0" parTransId="{772763E8-0ACC-427F-9F4A-468A2160B87C}" sibTransId="{F35F39F7-9FAA-420F-AAF0-576B78CDBABF}"/>
    <dgm:cxn modelId="{8E96F580-0294-42DF-9B3F-773DE485B93C}" srcId="{CE8C6033-AF8D-4C2A-880E-7BAAC17C255B}" destId="{9191E2D1-1F15-425A-8123-E14FA9FF2FF1}" srcOrd="2" destOrd="0" parTransId="{058BB60E-C39E-44F2-BFE7-2F6D8F3D390A}" sibTransId="{1C3A679E-C890-4212-BF5B-18E6BED417E7}"/>
    <dgm:cxn modelId="{4AAEF988-55FE-4AFD-A650-D5DEB4AE097D}" type="presOf" srcId="{5964AB7F-77CB-44AE-BB27-80E81AC2A9F3}" destId="{CA38105A-2DF2-4632-B2AB-53E98E6DC49E}" srcOrd="1" destOrd="0" presId="urn:microsoft.com/office/officeart/2005/8/layout/radial5"/>
    <dgm:cxn modelId="{13F16F8E-1DF7-4E08-A421-F7562091A8BB}" type="presOf" srcId="{CE8C6033-AF8D-4C2A-880E-7BAAC17C255B}" destId="{1EC1EC0D-3074-4EF6-87FB-504BE2960344}" srcOrd="0" destOrd="0" presId="urn:microsoft.com/office/officeart/2005/8/layout/radial5"/>
    <dgm:cxn modelId="{4F0ADA92-15D1-464C-911C-377543A30095}" type="presOf" srcId="{058BB60E-C39E-44F2-BFE7-2F6D8F3D390A}" destId="{3A5A2117-CEAC-401E-B4B3-0EF05F5A5684}" srcOrd="0" destOrd="0" presId="urn:microsoft.com/office/officeart/2005/8/layout/radial5"/>
    <dgm:cxn modelId="{18B60C9A-12BF-430F-9F9D-DC38F4EAE6B5}" type="presOf" srcId="{4153C27F-1AEB-44B1-8454-2E78577867FB}" destId="{092E8EE2-2900-46EE-8277-CB946FD4D80B}" srcOrd="1" destOrd="0" presId="urn:microsoft.com/office/officeart/2005/8/layout/radial5"/>
    <dgm:cxn modelId="{5D2CF1CB-AE70-4A2C-8457-CE82ABBA2651}" type="presOf" srcId="{772763E8-0ACC-427F-9F4A-468A2160B87C}" destId="{191491CD-E426-482A-B171-EA6B9F46A57A}" srcOrd="1" destOrd="0" presId="urn:microsoft.com/office/officeart/2005/8/layout/radial5"/>
    <dgm:cxn modelId="{A5DE64EB-433B-4421-B6C0-B38E30350E72}" type="presOf" srcId="{9A5D9195-3355-48B4-81C6-0FE532553932}" destId="{2C74ED64-F41A-4B47-AFB6-FF3EB40F3C66}" srcOrd="0" destOrd="0" presId="urn:microsoft.com/office/officeart/2005/8/layout/radial5"/>
    <dgm:cxn modelId="{18EE27EE-121F-4F2B-B606-D36E3A65B0C5}" type="presOf" srcId="{4153C27F-1AEB-44B1-8454-2E78577867FB}" destId="{4B1EEBC3-48AE-420D-B0CB-8BCD09D80D26}" srcOrd="0" destOrd="0" presId="urn:microsoft.com/office/officeart/2005/8/layout/radial5"/>
    <dgm:cxn modelId="{CD1CB3B5-462D-4E5C-A59E-618A4BD2294D}" type="presParOf" srcId="{65AAF2E5-95ED-4B24-8D78-A5D8C1EE451A}" destId="{1EC1EC0D-3074-4EF6-87FB-504BE2960344}" srcOrd="0" destOrd="0" presId="urn:microsoft.com/office/officeart/2005/8/layout/radial5"/>
    <dgm:cxn modelId="{0AEAFDFB-9EA2-4D40-8CC0-23D9AC58817A}" type="presParOf" srcId="{65AAF2E5-95ED-4B24-8D78-A5D8C1EE451A}" destId="{AF85AF64-7F85-4FAD-8BE9-530AB09172B2}" srcOrd="1" destOrd="0" presId="urn:microsoft.com/office/officeart/2005/8/layout/radial5"/>
    <dgm:cxn modelId="{A0A793F6-FF98-41C3-881A-35219BD451F3}" type="presParOf" srcId="{AF85AF64-7F85-4FAD-8BE9-530AB09172B2}" destId="{191491CD-E426-482A-B171-EA6B9F46A57A}" srcOrd="0" destOrd="0" presId="urn:microsoft.com/office/officeart/2005/8/layout/radial5"/>
    <dgm:cxn modelId="{C11527DC-0F8E-43D7-AF04-2EF8F5301714}" type="presParOf" srcId="{65AAF2E5-95ED-4B24-8D78-A5D8C1EE451A}" destId="{027A855D-255C-4E58-8399-5E52CD081D46}" srcOrd="2" destOrd="0" presId="urn:microsoft.com/office/officeart/2005/8/layout/radial5"/>
    <dgm:cxn modelId="{419CC8A4-0F58-4FF2-9098-014469917ECB}" type="presParOf" srcId="{65AAF2E5-95ED-4B24-8D78-A5D8C1EE451A}" destId="{4B1EEBC3-48AE-420D-B0CB-8BCD09D80D26}" srcOrd="3" destOrd="0" presId="urn:microsoft.com/office/officeart/2005/8/layout/radial5"/>
    <dgm:cxn modelId="{E31B8AD7-F98E-46BE-AFF9-0479737864D1}" type="presParOf" srcId="{4B1EEBC3-48AE-420D-B0CB-8BCD09D80D26}" destId="{092E8EE2-2900-46EE-8277-CB946FD4D80B}" srcOrd="0" destOrd="0" presId="urn:microsoft.com/office/officeart/2005/8/layout/radial5"/>
    <dgm:cxn modelId="{7D9A9EEF-93BB-4D84-AD23-90E04661C126}" type="presParOf" srcId="{65AAF2E5-95ED-4B24-8D78-A5D8C1EE451A}" destId="{2C74ED64-F41A-4B47-AFB6-FF3EB40F3C66}" srcOrd="4" destOrd="0" presId="urn:microsoft.com/office/officeart/2005/8/layout/radial5"/>
    <dgm:cxn modelId="{C034D3F2-0D5E-4535-86F7-AA2F70320AE9}" type="presParOf" srcId="{65AAF2E5-95ED-4B24-8D78-A5D8C1EE451A}" destId="{3A5A2117-CEAC-401E-B4B3-0EF05F5A5684}" srcOrd="5" destOrd="0" presId="urn:microsoft.com/office/officeart/2005/8/layout/radial5"/>
    <dgm:cxn modelId="{2696879C-E738-4A47-BF56-486C24D0A9F1}" type="presParOf" srcId="{3A5A2117-CEAC-401E-B4B3-0EF05F5A5684}" destId="{7490A172-945A-42FE-BBD9-310DA8FDA495}" srcOrd="0" destOrd="0" presId="urn:microsoft.com/office/officeart/2005/8/layout/radial5"/>
    <dgm:cxn modelId="{039024BB-DB7E-4748-A846-CE3DB8E7DD0B}" type="presParOf" srcId="{65AAF2E5-95ED-4B24-8D78-A5D8C1EE451A}" destId="{89EC1E61-BF84-429A-BA1B-876D9BC667D6}" srcOrd="6" destOrd="0" presId="urn:microsoft.com/office/officeart/2005/8/layout/radial5"/>
    <dgm:cxn modelId="{7A3B3CAB-C54B-4E43-9A9B-F551A75EB8B6}" type="presParOf" srcId="{65AAF2E5-95ED-4B24-8D78-A5D8C1EE451A}" destId="{8E7CBCBE-2CE3-483D-80AA-0FD07BEFE408}" srcOrd="7" destOrd="0" presId="urn:microsoft.com/office/officeart/2005/8/layout/radial5"/>
    <dgm:cxn modelId="{425DF972-96DE-4BE9-9A0B-A59EDA846D18}" type="presParOf" srcId="{8E7CBCBE-2CE3-483D-80AA-0FD07BEFE408}" destId="{CA38105A-2DF2-4632-B2AB-53E98E6DC49E}" srcOrd="0" destOrd="0" presId="urn:microsoft.com/office/officeart/2005/8/layout/radial5"/>
    <dgm:cxn modelId="{6D7AD40B-8B43-45BE-A737-E125518E7A76}" type="presParOf" srcId="{65AAF2E5-95ED-4B24-8D78-A5D8C1EE451A}" destId="{6A995492-24B0-41F1-ACB4-D1FEC8224542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C25EF60-4173-48F7-AE14-EB8B126E38AD}" type="doc">
      <dgm:prSet loTypeId="urn:microsoft.com/office/officeart/2005/8/layout/radial5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CE8C6033-AF8D-4C2A-880E-7BAAC17C255B}">
      <dgm:prSet phldrT="[텍스트]"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en-US" altLang="ko-KR" sz="1600"/>
            <a:t>Competitive</a:t>
          </a:r>
        </a:p>
        <a:p>
          <a:pPr latinLnBrk="1"/>
          <a:r>
            <a:rPr lang="en-US" altLang="ko-KR" sz="1600"/>
            <a:t>Rivalry</a:t>
          </a:r>
          <a:endParaRPr lang="ko-KR" altLang="en-US" sz="1600"/>
        </a:p>
      </dgm:t>
    </dgm:pt>
    <dgm:pt modelId="{BA329A9B-AEF7-40FB-A45F-F22B98D35A1E}" type="parTrans" cxnId="{4925851E-DDED-4A77-A298-285FE767356B}">
      <dgm:prSet/>
      <dgm:spPr/>
      <dgm:t>
        <a:bodyPr/>
        <a:lstStyle/>
        <a:p>
          <a:pPr latinLnBrk="1"/>
          <a:endParaRPr lang="ko-KR" altLang="en-US"/>
        </a:p>
      </dgm:t>
    </dgm:pt>
    <dgm:pt modelId="{BB884805-88C8-4180-A670-767B9F544958}" type="sibTrans" cxnId="{4925851E-DDED-4A77-A298-285FE767356B}">
      <dgm:prSet/>
      <dgm:spPr/>
      <dgm:t>
        <a:bodyPr/>
        <a:lstStyle/>
        <a:p>
          <a:pPr latinLnBrk="1"/>
          <a:endParaRPr lang="ko-KR" altLang="en-US"/>
        </a:p>
      </dgm:t>
    </dgm:pt>
    <dgm:pt modelId="{14B84E66-BEAB-420E-86AE-420CE27307D0}">
      <dgm:prSet phldrT="[텍스트]"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en-US" altLang="ko-KR" sz="1600"/>
            <a:t>Threats of new entry</a:t>
          </a:r>
          <a:endParaRPr lang="ko-KR" altLang="en-US" sz="1600"/>
        </a:p>
      </dgm:t>
    </dgm:pt>
    <dgm:pt modelId="{772763E8-0ACC-427F-9F4A-468A2160B87C}" type="parTrans" cxnId="{DA83DC56-0F68-4ED4-B045-6CB0C6C43F4E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F35F39F7-9FAA-420F-AAF0-576B78CDBABF}" type="sibTrans" cxnId="{DA83DC56-0F68-4ED4-B045-6CB0C6C43F4E}">
      <dgm:prSet/>
      <dgm:spPr/>
      <dgm:t>
        <a:bodyPr/>
        <a:lstStyle/>
        <a:p>
          <a:pPr latinLnBrk="1"/>
          <a:endParaRPr lang="ko-KR" altLang="en-US"/>
        </a:p>
      </dgm:t>
    </dgm:pt>
    <dgm:pt modelId="{9A5D9195-3355-48B4-81C6-0FE532553932}">
      <dgm:prSet phldrT="[텍스트]"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en-US" altLang="ko-KR" sz="1600"/>
            <a:t>Buyer power</a:t>
          </a:r>
          <a:endParaRPr lang="ko-KR" altLang="en-US" sz="1600"/>
        </a:p>
      </dgm:t>
    </dgm:pt>
    <dgm:pt modelId="{4153C27F-1AEB-44B1-8454-2E78577867FB}" type="parTrans" cxnId="{3003325B-3D15-476F-A8CD-7A84C60CE7EE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6B262D00-21B1-4643-BB04-8F8E1647C835}" type="sibTrans" cxnId="{3003325B-3D15-476F-A8CD-7A84C60CE7EE}">
      <dgm:prSet/>
      <dgm:spPr/>
      <dgm:t>
        <a:bodyPr/>
        <a:lstStyle/>
        <a:p>
          <a:pPr latinLnBrk="1"/>
          <a:endParaRPr lang="ko-KR" altLang="en-US"/>
        </a:p>
      </dgm:t>
    </dgm:pt>
    <dgm:pt modelId="{9191E2D1-1F15-425A-8123-E14FA9FF2FF1}">
      <dgm:prSet phldrT="[텍스트]" custT="1"/>
      <dgm:spPr>
        <a:solidFill>
          <a:srgbClr val="00B050"/>
        </a:solidFill>
      </dgm:spPr>
      <dgm:t>
        <a:bodyPr/>
        <a:lstStyle/>
        <a:p>
          <a:pPr latinLnBrk="1"/>
          <a:r>
            <a:rPr lang="en-US" altLang="ko-KR" sz="1600"/>
            <a:t>Threats of substitutes</a:t>
          </a:r>
          <a:endParaRPr lang="ko-KR" altLang="en-US" sz="1600"/>
        </a:p>
      </dgm:t>
    </dgm:pt>
    <dgm:pt modelId="{058BB60E-C39E-44F2-BFE7-2F6D8F3D390A}" type="parTrans" cxnId="{8E96F580-0294-42DF-9B3F-773DE485B93C}">
      <dgm:prSet/>
      <dgm:spPr>
        <a:solidFill>
          <a:srgbClr val="00B050"/>
        </a:solidFill>
      </dgm:spPr>
      <dgm:t>
        <a:bodyPr/>
        <a:lstStyle/>
        <a:p>
          <a:pPr latinLnBrk="1"/>
          <a:endParaRPr lang="ko-KR" altLang="en-US"/>
        </a:p>
      </dgm:t>
    </dgm:pt>
    <dgm:pt modelId="{1C3A679E-C890-4212-BF5B-18E6BED417E7}" type="sibTrans" cxnId="{8E96F580-0294-42DF-9B3F-773DE485B93C}">
      <dgm:prSet/>
      <dgm:spPr/>
      <dgm:t>
        <a:bodyPr/>
        <a:lstStyle/>
        <a:p>
          <a:pPr latinLnBrk="1"/>
          <a:endParaRPr lang="ko-KR" altLang="en-US"/>
        </a:p>
      </dgm:t>
    </dgm:pt>
    <dgm:pt modelId="{6FAD3F02-BB59-4C4B-B80F-98D7E093AA68}">
      <dgm:prSet phldrT="[텍스트]"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en-US" altLang="ko-KR" sz="1600"/>
            <a:t>Supplier power</a:t>
          </a:r>
          <a:endParaRPr lang="ko-KR" altLang="en-US" sz="1600"/>
        </a:p>
      </dgm:t>
    </dgm:pt>
    <dgm:pt modelId="{5964AB7F-77CB-44AE-BB27-80E81AC2A9F3}" type="parTrans" cxnId="{81FF3448-8CAE-4BE3-9ECD-FC33EF338F84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E0DFC134-1003-4126-8EDA-8695FDFCF9B5}" type="sibTrans" cxnId="{81FF3448-8CAE-4BE3-9ECD-FC33EF338F84}">
      <dgm:prSet/>
      <dgm:spPr/>
      <dgm:t>
        <a:bodyPr/>
        <a:lstStyle/>
        <a:p>
          <a:pPr latinLnBrk="1"/>
          <a:endParaRPr lang="ko-KR" altLang="en-US"/>
        </a:p>
      </dgm:t>
    </dgm:pt>
    <dgm:pt modelId="{65AAF2E5-95ED-4B24-8D78-A5D8C1EE451A}" type="pres">
      <dgm:prSet presAssocID="{5C25EF60-4173-48F7-AE14-EB8B126E38AD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EC1EC0D-3074-4EF6-87FB-504BE2960344}" type="pres">
      <dgm:prSet presAssocID="{CE8C6033-AF8D-4C2A-880E-7BAAC17C255B}" presName="centerShape" presStyleLbl="node0" presStyleIdx="0" presStyleCnt="1" custScaleX="224250" custScaleY="110134"/>
      <dgm:spPr/>
    </dgm:pt>
    <dgm:pt modelId="{AF85AF64-7F85-4FAD-8BE9-530AB09172B2}" type="pres">
      <dgm:prSet presAssocID="{772763E8-0ACC-427F-9F4A-468A2160B87C}" presName="parTrans" presStyleLbl="sibTrans2D1" presStyleIdx="0" presStyleCnt="4"/>
      <dgm:spPr/>
    </dgm:pt>
    <dgm:pt modelId="{191491CD-E426-482A-B171-EA6B9F46A57A}" type="pres">
      <dgm:prSet presAssocID="{772763E8-0ACC-427F-9F4A-468A2160B87C}" presName="connectorText" presStyleLbl="sibTrans2D1" presStyleIdx="0" presStyleCnt="4"/>
      <dgm:spPr/>
    </dgm:pt>
    <dgm:pt modelId="{027A855D-255C-4E58-8399-5E52CD081D46}" type="pres">
      <dgm:prSet presAssocID="{14B84E66-BEAB-420E-86AE-420CE27307D0}" presName="node" presStyleLbl="node1" presStyleIdx="0" presStyleCnt="4" custScaleX="159248" custScaleY="82531">
        <dgm:presLayoutVars>
          <dgm:bulletEnabled val="1"/>
        </dgm:presLayoutVars>
      </dgm:prSet>
      <dgm:spPr/>
    </dgm:pt>
    <dgm:pt modelId="{4B1EEBC3-48AE-420D-B0CB-8BCD09D80D26}" type="pres">
      <dgm:prSet presAssocID="{4153C27F-1AEB-44B1-8454-2E78577867FB}" presName="parTrans" presStyleLbl="sibTrans2D1" presStyleIdx="1" presStyleCnt="4"/>
      <dgm:spPr/>
    </dgm:pt>
    <dgm:pt modelId="{092E8EE2-2900-46EE-8277-CB946FD4D80B}" type="pres">
      <dgm:prSet presAssocID="{4153C27F-1AEB-44B1-8454-2E78577867FB}" presName="connectorText" presStyleLbl="sibTrans2D1" presStyleIdx="1" presStyleCnt="4"/>
      <dgm:spPr/>
    </dgm:pt>
    <dgm:pt modelId="{2C74ED64-F41A-4B47-AFB6-FF3EB40F3C66}" type="pres">
      <dgm:prSet presAssocID="{9A5D9195-3355-48B4-81C6-0FE532553932}" presName="node" presStyleLbl="node1" presStyleIdx="1" presStyleCnt="4" custScaleX="159248" custScaleY="82531" custRadScaleRad="158672">
        <dgm:presLayoutVars>
          <dgm:bulletEnabled val="1"/>
        </dgm:presLayoutVars>
      </dgm:prSet>
      <dgm:spPr/>
    </dgm:pt>
    <dgm:pt modelId="{3A5A2117-CEAC-401E-B4B3-0EF05F5A5684}" type="pres">
      <dgm:prSet presAssocID="{058BB60E-C39E-44F2-BFE7-2F6D8F3D390A}" presName="parTrans" presStyleLbl="sibTrans2D1" presStyleIdx="2" presStyleCnt="4"/>
      <dgm:spPr/>
    </dgm:pt>
    <dgm:pt modelId="{7490A172-945A-42FE-BBD9-310DA8FDA495}" type="pres">
      <dgm:prSet presAssocID="{058BB60E-C39E-44F2-BFE7-2F6D8F3D390A}" presName="connectorText" presStyleLbl="sibTrans2D1" presStyleIdx="2" presStyleCnt="4"/>
      <dgm:spPr/>
    </dgm:pt>
    <dgm:pt modelId="{89EC1E61-BF84-429A-BA1B-876D9BC667D6}" type="pres">
      <dgm:prSet presAssocID="{9191E2D1-1F15-425A-8123-E14FA9FF2FF1}" presName="node" presStyleLbl="node1" presStyleIdx="2" presStyleCnt="4" custScaleX="170139" custScaleY="82531">
        <dgm:presLayoutVars>
          <dgm:bulletEnabled val="1"/>
        </dgm:presLayoutVars>
      </dgm:prSet>
      <dgm:spPr/>
    </dgm:pt>
    <dgm:pt modelId="{8E7CBCBE-2CE3-483D-80AA-0FD07BEFE408}" type="pres">
      <dgm:prSet presAssocID="{5964AB7F-77CB-44AE-BB27-80E81AC2A9F3}" presName="parTrans" presStyleLbl="sibTrans2D1" presStyleIdx="3" presStyleCnt="4"/>
      <dgm:spPr/>
    </dgm:pt>
    <dgm:pt modelId="{CA38105A-2DF2-4632-B2AB-53E98E6DC49E}" type="pres">
      <dgm:prSet presAssocID="{5964AB7F-77CB-44AE-BB27-80E81AC2A9F3}" presName="connectorText" presStyleLbl="sibTrans2D1" presStyleIdx="3" presStyleCnt="4"/>
      <dgm:spPr/>
    </dgm:pt>
    <dgm:pt modelId="{6A995492-24B0-41F1-ACB4-D1FEC8224542}" type="pres">
      <dgm:prSet presAssocID="{6FAD3F02-BB59-4C4B-B80F-98D7E093AA68}" presName="node" presStyleLbl="node1" presStyleIdx="3" presStyleCnt="4" custScaleX="159248" custScaleY="82531" custRadScaleRad="159480" custRadScaleInc="-1">
        <dgm:presLayoutVars>
          <dgm:bulletEnabled val="1"/>
        </dgm:presLayoutVars>
      </dgm:prSet>
      <dgm:spPr/>
    </dgm:pt>
  </dgm:ptLst>
  <dgm:cxnLst>
    <dgm:cxn modelId="{4925851E-DDED-4A77-A298-285FE767356B}" srcId="{5C25EF60-4173-48F7-AE14-EB8B126E38AD}" destId="{CE8C6033-AF8D-4C2A-880E-7BAAC17C255B}" srcOrd="0" destOrd="0" parTransId="{BA329A9B-AEF7-40FB-A45F-F22B98D35A1E}" sibTransId="{BB884805-88C8-4180-A670-767B9F544958}"/>
    <dgm:cxn modelId="{30A41E38-A163-4A4B-9BFB-6615252E181A}" type="presOf" srcId="{6FAD3F02-BB59-4C4B-B80F-98D7E093AA68}" destId="{6A995492-24B0-41F1-ACB4-D1FEC8224542}" srcOrd="0" destOrd="0" presId="urn:microsoft.com/office/officeart/2005/8/layout/radial5"/>
    <dgm:cxn modelId="{3003325B-3D15-476F-A8CD-7A84C60CE7EE}" srcId="{CE8C6033-AF8D-4C2A-880E-7BAAC17C255B}" destId="{9A5D9195-3355-48B4-81C6-0FE532553932}" srcOrd="1" destOrd="0" parTransId="{4153C27F-1AEB-44B1-8454-2E78577867FB}" sibTransId="{6B262D00-21B1-4643-BB04-8F8E1647C835}"/>
    <dgm:cxn modelId="{02133241-FD95-4BA6-BAFF-1753CD65FBB3}" type="presOf" srcId="{14B84E66-BEAB-420E-86AE-420CE27307D0}" destId="{027A855D-255C-4E58-8399-5E52CD081D46}" srcOrd="0" destOrd="0" presId="urn:microsoft.com/office/officeart/2005/8/layout/radial5"/>
    <dgm:cxn modelId="{81FF3448-8CAE-4BE3-9ECD-FC33EF338F84}" srcId="{CE8C6033-AF8D-4C2A-880E-7BAAC17C255B}" destId="{6FAD3F02-BB59-4C4B-B80F-98D7E093AA68}" srcOrd="3" destOrd="0" parTransId="{5964AB7F-77CB-44AE-BB27-80E81AC2A9F3}" sibTransId="{E0DFC134-1003-4126-8EDA-8695FDFCF9B5}"/>
    <dgm:cxn modelId="{9973AC68-FCA5-42FC-82B0-9BE0AF3F05E6}" type="presOf" srcId="{9191E2D1-1F15-425A-8123-E14FA9FF2FF1}" destId="{89EC1E61-BF84-429A-BA1B-876D9BC667D6}" srcOrd="0" destOrd="0" presId="urn:microsoft.com/office/officeart/2005/8/layout/radial5"/>
    <dgm:cxn modelId="{304C136B-2A1E-4B6D-AEF1-32AF56341237}" type="presOf" srcId="{058BB60E-C39E-44F2-BFE7-2F6D8F3D390A}" destId="{7490A172-945A-42FE-BBD9-310DA8FDA495}" srcOrd="1" destOrd="0" presId="urn:microsoft.com/office/officeart/2005/8/layout/radial5"/>
    <dgm:cxn modelId="{1930A850-2A99-4E2A-BF7C-277A8ED1FB79}" type="presOf" srcId="{772763E8-0ACC-427F-9F4A-468A2160B87C}" destId="{AF85AF64-7F85-4FAD-8BE9-530AB09172B2}" srcOrd="0" destOrd="0" presId="urn:microsoft.com/office/officeart/2005/8/layout/radial5"/>
    <dgm:cxn modelId="{E0F0B650-E110-430E-BDEC-CD9D77C616E2}" type="presOf" srcId="{5C25EF60-4173-48F7-AE14-EB8B126E38AD}" destId="{65AAF2E5-95ED-4B24-8D78-A5D8C1EE451A}" srcOrd="0" destOrd="0" presId="urn:microsoft.com/office/officeart/2005/8/layout/radial5"/>
    <dgm:cxn modelId="{D0384353-B012-4242-AE06-0CB1BD63A70F}" type="presOf" srcId="{5964AB7F-77CB-44AE-BB27-80E81AC2A9F3}" destId="{8E7CBCBE-2CE3-483D-80AA-0FD07BEFE408}" srcOrd="0" destOrd="0" presId="urn:microsoft.com/office/officeart/2005/8/layout/radial5"/>
    <dgm:cxn modelId="{DA83DC56-0F68-4ED4-B045-6CB0C6C43F4E}" srcId="{CE8C6033-AF8D-4C2A-880E-7BAAC17C255B}" destId="{14B84E66-BEAB-420E-86AE-420CE27307D0}" srcOrd="0" destOrd="0" parTransId="{772763E8-0ACC-427F-9F4A-468A2160B87C}" sibTransId="{F35F39F7-9FAA-420F-AAF0-576B78CDBABF}"/>
    <dgm:cxn modelId="{8E96F580-0294-42DF-9B3F-773DE485B93C}" srcId="{CE8C6033-AF8D-4C2A-880E-7BAAC17C255B}" destId="{9191E2D1-1F15-425A-8123-E14FA9FF2FF1}" srcOrd="2" destOrd="0" parTransId="{058BB60E-C39E-44F2-BFE7-2F6D8F3D390A}" sibTransId="{1C3A679E-C890-4212-BF5B-18E6BED417E7}"/>
    <dgm:cxn modelId="{4AAEF988-55FE-4AFD-A650-D5DEB4AE097D}" type="presOf" srcId="{5964AB7F-77CB-44AE-BB27-80E81AC2A9F3}" destId="{CA38105A-2DF2-4632-B2AB-53E98E6DC49E}" srcOrd="1" destOrd="0" presId="urn:microsoft.com/office/officeart/2005/8/layout/radial5"/>
    <dgm:cxn modelId="{13F16F8E-1DF7-4E08-A421-F7562091A8BB}" type="presOf" srcId="{CE8C6033-AF8D-4C2A-880E-7BAAC17C255B}" destId="{1EC1EC0D-3074-4EF6-87FB-504BE2960344}" srcOrd="0" destOrd="0" presId="urn:microsoft.com/office/officeart/2005/8/layout/radial5"/>
    <dgm:cxn modelId="{4F0ADA92-15D1-464C-911C-377543A30095}" type="presOf" srcId="{058BB60E-C39E-44F2-BFE7-2F6D8F3D390A}" destId="{3A5A2117-CEAC-401E-B4B3-0EF05F5A5684}" srcOrd="0" destOrd="0" presId="urn:microsoft.com/office/officeart/2005/8/layout/radial5"/>
    <dgm:cxn modelId="{18B60C9A-12BF-430F-9F9D-DC38F4EAE6B5}" type="presOf" srcId="{4153C27F-1AEB-44B1-8454-2E78577867FB}" destId="{092E8EE2-2900-46EE-8277-CB946FD4D80B}" srcOrd="1" destOrd="0" presId="urn:microsoft.com/office/officeart/2005/8/layout/radial5"/>
    <dgm:cxn modelId="{5D2CF1CB-AE70-4A2C-8457-CE82ABBA2651}" type="presOf" srcId="{772763E8-0ACC-427F-9F4A-468A2160B87C}" destId="{191491CD-E426-482A-B171-EA6B9F46A57A}" srcOrd="1" destOrd="0" presId="urn:microsoft.com/office/officeart/2005/8/layout/radial5"/>
    <dgm:cxn modelId="{A5DE64EB-433B-4421-B6C0-B38E30350E72}" type="presOf" srcId="{9A5D9195-3355-48B4-81C6-0FE532553932}" destId="{2C74ED64-F41A-4B47-AFB6-FF3EB40F3C66}" srcOrd="0" destOrd="0" presId="urn:microsoft.com/office/officeart/2005/8/layout/radial5"/>
    <dgm:cxn modelId="{18EE27EE-121F-4F2B-B606-D36E3A65B0C5}" type="presOf" srcId="{4153C27F-1AEB-44B1-8454-2E78577867FB}" destId="{4B1EEBC3-48AE-420D-B0CB-8BCD09D80D26}" srcOrd="0" destOrd="0" presId="urn:microsoft.com/office/officeart/2005/8/layout/radial5"/>
    <dgm:cxn modelId="{CD1CB3B5-462D-4E5C-A59E-618A4BD2294D}" type="presParOf" srcId="{65AAF2E5-95ED-4B24-8D78-A5D8C1EE451A}" destId="{1EC1EC0D-3074-4EF6-87FB-504BE2960344}" srcOrd="0" destOrd="0" presId="urn:microsoft.com/office/officeart/2005/8/layout/radial5"/>
    <dgm:cxn modelId="{0AEAFDFB-9EA2-4D40-8CC0-23D9AC58817A}" type="presParOf" srcId="{65AAF2E5-95ED-4B24-8D78-A5D8C1EE451A}" destId="{AF85AF64-7F85-4FAD-8BE9-530AB09172B2}" srcOrd="1" destOrd="0" presId="urn:microsoft.com/office/officeart/2005/8/layout/radial5"/>
    <dgm:cxn modelId="{A0A793F6-FF98-41C3-881A-35219BD451F3}" type="presParOf" srcId="{AF85AF64-7F85-4FAD-8BE9-530AB09172B2}" destId="{191491CD-E426-482A-B171-EA6B9F46A57A}" srcOrd="0" destOrd="0" presId="urn:microsoft.com/office/officeart/2005/8/layout/radial5"/>
    <dgm:cxn modelId="{C11527DC-0F8E-43D7-AF04-2EF8F5301714}" type="presParOf" srcId="{65AAF2E5-95ED-4B24-8D78-A5D8C1EE451A}" destId="{027A855D-255C-4E58-8399-5E52CD081D46}" srcOrd="2" destOrd="0" presId="urn:microsoft.com/office/officeart/2005/8/layout/radial5"/>
    <dgm:cxn modelId="{419CC8A4-0F58-4FF2-9098-014469917ECB}" type="presParOf" srcId="{65AAF2E5-95ED-4B24-8D78-A5D8C1EE451A}" destId="{4B1EEBC3-48AE-420D-B0CB-8BCD09D80D26}" srcOrd="3" destOrd="0" presId="urn:microsoft.com/office/officeart/2005/8/layout/radial5"/>
    <dgm:cxn modelId="{E31B8AD7-F98E-46BE-AFF9-0479737864D1}" type="presParOf" srcId="{4B1EEBC3-48AE-420D-B0CB-8BCD09D80D26}" destId="{092E8EE2-2900-46EE-8277-CB946FD4D80B}" srcOrd="0" destOrd="0" presId="urn:microsoft.com/office/officeart/2005/8/layout/radial5"/>
    <dgm:cxn modelId="{7D9A9EEF-93BB-4D84-AD23-90E04661C126}" type="presParOf" srcId="{65AAF2E5-95ED-4B24-8D78-A5D8C1EE451A}" destId="{2C74ED64-F41A-4B47-AFB6-FF3EB40F3C66}" srcOrd="4" destOrd="0" presId="urn:microsoft.com/office/officeart/2005/8/layout/radial5"/>
    <dgm:cxn modelId="{C034D3F2-0D5E-4535-86F7-AA2F70320AE9}" type="presParOf" srcId="{65AAF2E5-95ED-4B24-8D78-A5D8C1EE451A}" destId="{3A5A2117-CEAC-401E-B4B3-0EF05F5A5684}" srcOrd="5" destOrd="0" presId="urn:microsoft.com/office/officeart/2005/8/layout/radial5"/>
    <dgm:cxn modelId="{2696879C-E738-4A47-BF56-486C24D0A9F1}" type="presParOf" srcId="{3A5A2117-CEAC-401E-B4B3-0EF05F5A5684}" destId="{7490A172-945A-42FE-BBD9-310DA8FDA495}" srcOrd="0" destOrd="0" presId="urn:microsoft.com/office/officeart/2005/8/layout/radial5"/>
    <dgm:cxn modelId="{039024BB-DB7E-4748-A846-CE3DB8E7DD0B}" type="presParOf" srcId="{65AAF2E5-95ED-4B24-8D78-A5D8C1EE451A}" destId="{89EC1E61-BF84-429A-BA1B-876D9BC667D6}" srcOrd="6" destOrd="0" presId="urn:microsoft.com/office/officeart/2005/8/layout/radial5"/>
    <dgm:cxn modelId="{7A3B3CAB-C54B-4E43-9A9B-F551A75EB8B6}" type="presParOf" srcId="{65AAF2E5-95ED-4B24-8D78-A5D8C1EE451A}" destId="{8E7CBCBE-2CE3-483D-80AA-0FD07BEFE408}" srcOrd="7" destOrd="0" presId="urn:microsoft.com/office/officeart/2005/8/layout/radial5"/>
    <dgm:cxn modelId="{425DF972-96DE-4BE9-9A0B-A59EDA846D18}" type="presParOf" srcId="{8E7CBCBE-2CE3-483D-80AA-0FD07BEFE408}" destId="{CA38105A-2DF2-4632-B2AB-53E98E6DC49E}" srcOrd="0" destOrd="0" presId="urn:microsoft.com/office/officeart/2005/8/layout/radial5"/>
    <dgm:cxn modelId="{6D7AD40B-8B43-45BE-A737-E125518E7A76}" type="presParOf" srcId="{65AAF2E5-95ED-4B24-8D78-A5D8C1EE451A}" destId="{6A995492-24B0-41F1-ACB4-D1FEC8224542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C25EF60-4173-48F7-AE14-EB8B126E38AD}" type="doc">
      <dgm:prSet loTypeId="urn:microsoft.com/office/officeart/2005/8/layout/radial5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CE8C6033-AF8D-4C2A-880E-7BAAC17C255B}">
      <dgm:prSet phldrT="[텍스트]"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en-US" altLang="ko-KR" sz="1600"/>
            <a:t>Competitive</a:t>
          </a:r>
        </a:p>
        <a:p>
          <a:pPr latinLnBrk="1"/>
          <a:r>
            <a:rPr lang="en-US" altLang="ko-KR" sz="1600"/>
            <a:t>Rivalry</a:t>
          </a:r>
          <a:endParaRPr lang="ko-KR" altLang="en-US" sz="1600"/>
        </a:p>
      </dgm:t>
    </dgm:pt>
    <dgm:pt modelId="{BA329A9B-AEF7-40FB-A45F-F22B98D35A1E}" type="parTrans" cxnId="{4925851E-DDED-4A77-A298-285FE767356B}">
      <dgm:prSet/>
      <dgm:spPr/>
      <dgm:t>
        <a:bodyPr/>
        <a:lstStyle/>
        <a:p>
          <a:pPr latinLnBrk="1"/>
          <a:endParaRPr lang="ko-KR" altLang="en-US"/>
        </a:p>
      </dgm:t>
    </dgm:pt>
    <dgm:pt modelId="{BB884805-88C8-4180-A670-767B9F544958}" type="sibTrans" cxnId="{4925851E-DDED-4A77-A298-285FE767356B}">
      <dgm:prSet/>
      <dgm:spPr/>
      <dgm:t>
        <a:bodyPr/>
        <a:lstStyle/>
        <a:p>
          <a:pPr latinLnBrk="1"/>
          <a:endParaRPr lang="ko-KR" altLang="en-US"/>
        </a:p>
      </dgm:t>
    </dgm:pt>
    <dgm:pt modelId="{14B84E66-BEAB-420E-86AE-420CE27307D0}">
      <dgm:prSet phldrT="[텍스트]"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en-US" altLang="ko-KR" sz="1600"/>
            <a:t>Threats of new entry</a:t>
          </a:r>
          <a:endParaRPr lang="ko-KR" altLang="en-US" sz="1600"/>
        </a:p>
      </dgm:t>
    </dgm:pt>
    <dgm:pt modelId="{772763E8-0ACC-427F-9F4A-468A2160B87C}" type="parTrans" cxnId="{DA83DC56-0F68-4ED4-B045-6CB0C6C43F4E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F35F39F7-9FAA-420F-AAF0-576B78CDBABF}" type="sibTrans" cxnId="{DA83DC56-0F68-4ED4-B045-6CB0C6C43F4E}">
      <dgm:prSet/>
      <dgm:spPr/>
      <dgm:t>
        <a:bodyPr/>
        <a:lstStyle/>
        <a:p>
          <a:pPr latinLnBrk="1"/>
          <a:endParaRPr lang="ko-KR" altLang="en-US"/>
        </a:p>
      </dgm:t>
    </dgm:pt>
    <dgm:pt modelId="{9A5D9195-3355-48B4-81C6-0FE532553932}">
      <dgm:prSet phldrT="[텍스트]" custT="1"/>
      <dgm:spPr>
        <a:solidFill>
          <a:srgbClr val="00B050"/>
        </a:solidFill>
      </dgm:spPr>
      <dgm:t>
        <a:bodyPr/>
        <a:lstStyle/>
        <a:p>
          <a:pPr latinLnBrk="1"/>
          <a:r>
            <a:rPr lang="en-US" altLang="ko-KR" sz="1600"/>
            <a:t>Buyer power</a:t>
          </a:r>
          <a:endParaRPr lang="ko-KR" altLang="en-US" sz="1600"/>
        </a:p>
      </dgm:t>
    </dgm:pt>
    <dgm:pt modelId="{4153C27F-1AEB-44B1-8454-2E78577867FB}" type="parTrans" cxnId="{3003325B-3D15-476F-A8CD-7A84C60CE7EE}">
      <dgm:prSet/>
      <dgm:spPr>
        <a:solidFill>
          <a:srgbClr val="00B050"/>
        </a:solidFill>
      </dgm:spPr>
      <dgm:t>
        <a:bodyPr/>
        <a:lstStyle/>
        <a:p>
          <a:pPr latinLnBrk="1"/>
          <a:endParaRPr lang="ko-KR" altLang="en-US"/>
        </a:p>
      </dgm:t>
    </dgm:pt>
    <dgm:pt modelId="{6B262D00-21B1-4643-BB04-8F8E1647C835}" type="sibTrans" cxnId="{3003325B-3D15-476F-A8CD-7A84C60CE7EE}">
      <dgm:prSet/>
      <dgm:spPr/>
      <dgm:t>
        <a:bodyPr/>
        <a:lstStyle/>
        <a:p>
          <a:pPr latinLnBrk="1"/>
          <a:endParaRPr lang="ko-KR" altLang="en-US"/>
        </a:p>
      </dgm:t>
    </dgm:pt>
    <dgm:pt modelId="{9191E2D1-1F15-425A-8123-E14FA9FF2FF1}">
      <dgm:prSet phldrT="[텍스트]"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en-US" altLang="ko-KR" sz="1600"/>
            <a:t>Threats of substitutes</a:t>
          </a:r>
          <a:endParaRPr lang="ko-KR" altLang="en-US" sz="1600"/>
        </a:p>
      </dgm:t>
    </dgm:pt>
    <dgm:pt modelId="{058BB60E-C39E-44F2-BFE7-2F6D8F3D390A}" type="parTrans" cxnId="{8E96F580-0294-42DF-9B3F-773DE485B93C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1C3A679E-C890-4212-BF5B-18E6BED417E7}" type="sibTrans" cxnId="{8E96F580-0294-42DF-9B3F-773DE485B93C}">
      <dgm:prSet/>
      <dgm:spPr/>
      <dgm:t>
        <a:bodyPr/>
        <a:lstStyle/>
        <a:p>
          <a:pPr latinLnBrk="1"/>
          <a:endParaRPr lang="ko-KR" altLang="en-US"/>
        </a:p>
      </dgm:t>
    </dgm:pt>
    <dgm:pt modelId="{6FAD3F02-BB59-4C4B-B80F-98D7E093AA68}">
      <dgm:prSet phldrT="[텍스트]"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en-US" altLang="ko-KR" sz="1600"/>
            <a:t>Supplier power</a:t>
          </a:r>
          <a:endParaRPr lang="ko-KR" altLang="en-US" sz="1600"/>
        </a:p>
      </dgm:t>
    </dgm:pt>
    <dgm:pt modelId="{5964AB7F-77CB-44AE-BB27-80E81AC2A9F3}" type="parTrans" cxnId="{81FF3448-8CAE-4BE3-9ECD-FC33EF338F84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E0DFC134-1003-4126-8EDA-8695FDFCF9B5}" type="sibTrans" cxnId="{81FF3448-8CAE-4BE3-9ECD-FC33EF338F84}">
      <dgm:prSet/>
      <dgm:spPr/>
      <dgm:t>
        <a:bodyPr/>
        <a:lstStyle/>
        <a:p>
          <a:pPr latinLnBrk="1"/>
          <a:endParaRPr lang="ko-KR" altLang="en-US"/>
        </a:p>
      </dgm:t>
    </dgm:pt>
    <dgm:pt modelId="{65AAF2E5-95ED-4B24-8D78-A5D8C1EE451A}" type="pres">
      <dgm:prSet presAssocID="{5C25EF60-4173-48F7-AE14-EB8B126E38AD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EC1EC0D-3074-4EF6-87FB-504BE2960344}" type="pres">
      <dgm:prSet presAssocID="{CE8C6033-AF8D-4C2A-880E-7BAAC17C255B}" presName="centerShape" presStyleLbl="node0" presStyleIdx="0" presStyleCnt="1" custScaleX="224250" custScaleY="110134"/>
      <dgm:spPr/>
    </dgm:pt>
    <dgm:pt modelId="{AF85AF64-7F85-4FAD-8BE9-530AB09172B2}" type="pres">
      <dgm:prSet presAssocID="{772763E8-0ACC-427F-9F4A-468A2160B87C}" presName="parTrans" presStyleLbl="sibTrans2D1" presStyleIdx="0" presStyleCnt="4"/>
      <dgm:spPr/>
    </dgm:pt>
    <dgm:pt modelId="{191491CD-E426-482A-B171-EA6B9F46A57A}" type="pres">
      <dgm:prSet presAssocID="{772763E8-0ACC-427F-9F4A-468A2160B87C}" presName="connectorText" presStyleLbl="sibTrans2D1" presStyleIdx="0" presStyleCnt="4"/>
      <dgm:spPr/>
    </dgm:pt>
    <dgm:pt modelId="{027A855D-255C-4E58-8399-5E52CD081D46}" type="pres">
      <dgm:prSet presAssocID="{14B84E66-BEAB-420E-86AE-420CE27307D0}" presName="node" presStyleLbl="node1" presStyleIdx="0" presStyleCnt="4" custScaleX="159248" custScaleY="82531">
        <dgm:presLayoutVars>
          <dgm:bulletEnabled val="1"/>
        </dgm:presLayoutVars>
      </dgm:prSet>
      <dgm:spPr/>
    </dgm:pt>
    <dgm:pt modelId="{4B1EEBC3-48AE-420D-B0CB-8BCD09D80D26}" type="pres">
      <dgm:prSet presAssocID="{4153C27F-1AEB-44B1-8454-2E78577867FB}" presName="parTrans" presStyleLbl="sibTrans2D1" presStyleIdx="1" presStyleCnt="4"/>
      <dgm:spPr/>
    </dgm:pt>
    <dgm:pt modelId="{092E8EE2-2900-46EE-8277-CB946FD4D80B}" type="pres">
      <dgm:prSet presAssocID="{4153C27F-1AEB-44B1-8454-2E78577867FB}" presName="connectorText" presStyleLbl="sibTrans2D1" presStyleIdx="1" presStyleCnt="4"/>
      <dgm:spPr/>
    </dgm:pt>
    <dgm:pt modelId="{2C74ED64-F41A-4B47-AFB6-FF3EB40F3C66}" type="pres">
      <dgm:prSet presAssocID="{9A5D9195-3355-48B4-81C6-0FE532553932}" presName="node" presStyleLbl="node1" presStyleIdx="1" presStyleCnt="4" custScaleX="159248" custScaleY="82531" custRadScaleRad="158672">
        <dgm:presLayoutVars>
          <dgm:bulletEnabled val="1"/>
        </dgm:presLayoutVars>
      </dgm:prSet>
      <dgm:spPr/>
    </dgm:pt>
    <dgm:pt modelId="{3A5A2117-CEAC-401E-B4B3-0EF05F5A5684}" type="pres">
      <dgm:prSet presAssocID="{058BB60E-C39E-44F2-BFE7-2F6D8F3D390A}" presName="parTrans" presStyleLbl="sibTrans2D1" presStyleIdx="2" presStyleCnt="4"/>
      <dgm:spPr/>
    </dgm:pt>
    <dgm:pt modelId="{7490A172-945A-42FE-BBD9-310DA8FDA495}" type="pres">
      <dgm:prSet presAssocID="{058BB60E-C39E-44F2-BFE7-2F6D8F3D390A}" presName="connectorText" presStyleLbl="sibTrans2D1" presStyleIdx="2" presStyleCnt="4"/>
      <dgm:spPr/>
    </dgm:pt>
    <dgm:pt modelId="{89EC1E61-BF84-429A-BA1B-876D9BC667D6}" type="pres">
      <dgm:prSet presAssocID="{9191E2D1-1F15-425A-8123-E14FA9FF2FF1}" presName="node" presStyleLbl="node1" presStyleIdx="2" presStyleCnt="4" custScaleX="170139" custScaleY="82531">
        <dgm:presLayoutVars>
          <dgm:bulletEnabled val="1"/>
        </dgm:presLayoutVars>
      </dgm:prSet>
      <dgm:spPr/>
    </dgm:pt>
    <dgm:pt modelId="{8E7CBCBE-2CE3-483D-80AA-0FD07BEFE408}" type="pres">
      <dgm:prSet presAssocID="{5964AB7F-77CB-44AE-BB27-80E81AC2A9F3}" presName="parTrans" presStyleLbl="sibTrans2D1" presStyleIdx="3" presStyleCnt="4"/>
      <dgm:spPr/>
    </dgm:pt>
    <dgm:pt modelId="{CA38105A-2DF2-4632-B2AB-53E98E6DC49E}" type="pres">
      <dgm:prSet presAssocID="{5964AB7F-77CB-44AE-BB27-80E81AC2A9F3}" presName="connectorText" presStyleLbl="sibTrans2D1" presStyleIdx="3" presStyleCnt="4"/>
      <dgm:spPr/>
    </dgm:pt>
    <dgm:pt modelId="{6A995492-24B0-41F1-ACB4-D1FEC8224542}" type="pres">
      <dgm:prSet presAssocID="{6FAD3F02-BB59-4C4B-B80F-98D7E093AA68}" presName="node" presStyleLbl="node1" presStyleIdx="3" presStyleCnt="4" custScaleX="159248" custScaleY="82531" custRadScaleRad="159480" custRadScaleInc="-1">
        <dgm:presLayoutVars>
          <dgm:bulletEnabled val="1"/>
        </dgm:presLayoutVars>
      </dgm:prSet>
      <dgm:spPr/>
    </dgm:pt>
  </dgm:ptLst>
  <dgm:cxnLst>
    <dgm:cxn modelId="{4925851E-DDED-4A77-A298-285FE767356B}" srcId="{5C25EF60-4173-48F7-AE14-EB8B126E38AD}" destId="{CE8C6033-AF8D-4C2A-880E-7BAAC17C255B}" srcOrd="0" destOrd="0" parTransId="{BA329A9B-AEF7-40FB-A45F-F22B98D35A1E}" sibTransId="{BB884805-88C8-4180-A670-767B9F544958}"/>
    <dgm:cxn modelId="{30A41E38-A163-4A4B-9BFB-6615252E181A}" type="presOf" srcId="{6FAD3F02-BB59-4C4B-B80F-98D7E093AA68}" destId="{6A995492-24B0-41F1-ACB4-D1FEC8224542}" srcOrd="0" destOrd="0" presId="urn:microsoft.com/office/officeart/2005/8/layout/radial5"/>
    <dgm:cxn modelId="{3003325B-3D15-476F-A8CD-7A84C60CE7EE}" srcId="{CE8C6033-AF8D-4C2A-880E-7BAAC17C255B}" destId="{9A5D9195-3355-48B4-81C6-0FE532553932}" srcOrd="1" destOrd="0" parTransId="{4153C27F-1AEB-44B1-8454-2E78577867FB}" sibTransId="{6B262D00-21B1-4643-BB04-8F8E1647C835}"/>
    <dgm:cxn modelId="{02133241-FD95-4BA6-BAFF-1753CD65FBB3}" type="presOf" srcId="{14B84E66-BEAB-420E-86AE-420CE27307D0}" destId="{027A855D-255C-4E58-8399-5E52CD081D46}" srcOrd="0" destOrd="0" presId="urn:microsoft.com/office/officeart/2005/8/layout/radial5"/>
    <dgm:cxn modelId="{81FF3448-8CAE-4BE3-9ECD-FC33EF338F84}" srcId="{CE8C6033-AF8D-4C2A-880E-7BAAC17C255B}" destId="{6FAD3F02-BB59-4C4B-B80F-98D7E093AA68}" srcOrd="3" destOrd="0" parTransId="{5964AB7F-77CB-44AE-BB27-80E81AC2A9F3}" sibTransId="{E0DFC134-1003-4126-8EDA-8695FDFCF9B5}"/>
    <dgm:cxn modelId="{9973AC68-FCA5-42FC-82B0-9BE0AF3F05E6}" type="presOf" srcId="{9191E2D1-1F15-425A-8123-E14FA9FF2FF1}" destId="{89EC1E61-BF84-429A-BA1B-876D9BC667D6}" srcOrd="0" destOrd="0" presId="urn:microsoft.com/office/officeart/2005/8/layout/radial5"/>
    <dgm:cxn modelId="{304C136B-2A1E-4B6D-AEF1-32AF56341237}" type="presOf" srcId="{058BB60E-C39E-44F2-BFE7-2F6D8F3D390A}" destId="{7490A172-945A-42FE-BBD9-310DA8FDA495}" srcOrd="1" destOrd="0" presId="urn:microsoft.com/office/officeart/2005/8/layout/radial5"/>
    <dgm:cxn modelId="{1930A850-2A99-4E2A-BF7C-277A8ED1FB79}" type="presOf" srcId="{772763E8-0ACC-427F-9F4A-468A2160B87C}" destId="{AF85AF64-7F85-4FAD-8BE9-530AB09172B2}" srcOrd="0" destOrd="0" presId="urn:microsoft.com/office/officeart/2005/8/layout/radial5"/>
    <dgm:cxn modelId="{E0F0B650-E110-430E-BDEC-CD9D77C616E2}" type="presOf" srcId="{5C25EF60-4173-48F7-AE14-EB8B126E38AD}" destId="{65AAF2E5-95ED-4B24-8D78-A5D8C1EE451A}" srcOrd="0" destOrd="0" presId="urn:microsoft.com/office/officeart/2005/8/layout/radial5"/>
    <dgm:cxn modelId="{D0384353-B012-4242-AE06-0CB1BD63A70F}" type="presOf" srcId="{5964AB7F-77CB-44AE-BB27-80E81AC2A9F3}" destId="{8E7CBCBE-2CE3-483D-80AA-0FD07BEFE408}" srcOrd="0" destOrd="0" presId="urn:microsoft.com/office/officeart/2005/8/layout/radial5"/>
    <dgm:cxn modelId="{DA83DC56-0F68-4ED4-B045-6CB0C6C43F4E}" srcId="{CE8C6033-AF8D-4C2A-880E-7BAAC17C255B}" destId="{14B84E66-BEAB-420E-86AE-420CE27307D0}" srcOrd="0" destOrd="0" parTransId="{772763E8-0ACC-427F-9F4A-468A2160B87C}" sibTransId="{F35F39F7-9FAA-420F-AAF0-576B78CDBABF}"/>
    <dgm:cxn modelId="{8E96F580-0294-42DF-9B3F-773DE485B93C}" srcId="{CE8C6033-AF8D-4C2A-880E-7BAAC17C255B}" destId="{9191E2D1-1F15-425A-8123-E14FA9FF2FF1}" srcOrd="2" destOrd="0" parTransId="{058BB60E-C39E-44F2-BFE7-2F6D8F3D390A}" sibTransId="{1C3A679E-C890-4212-BF5B-18E6BED417E7}"/>
    <dgm:cxn modelId="{4AAEF988-55FE-4AFD-A650-D5DEB4AE097D}" type="presOf" srcId="{5964AB7F-77CB-44AE-BB27-80E81AC2A9F3}" destId="{CA38105A-2DF2-4632-B2AB-53E98E6DC49E}" srcOrd="1" destOrd="0" presId="urn:microsoft.com/office/officeart/2005/8/layout/radial5"/>
    <dgm:cxn modelId="{13F16F8E-1DF7-4E08-A421-F7562091A8BB}" type="presOf" srcId="{CE8C6033-AF8D-4C2A-880E-7BAAC17C255B}" destId="{1EC1EC0D-3074-4EF6-87FB-504BE2960344}" srcOrd="0" destOrd="0" presId="urn:microsoft.com/office/officeart/2005/8/layout/radial5"/>
    <dgm:cxn modelId="{4F0ADA92-15D1-464C-911C-377543A30095}" type="presOf" srcId="{058BB60E-C39E-44F2-BFE7-2F6D8F3D390A}" destId="{3A5A2117-CEAC-401E-B4B3-0EF05F5A5684}" srcOrd="0" destOrd="0" presId="urn:microsoft.com/office/officeart/2005/8/layout/radial5"/>
    <dgm:cxn modelId="{18B60C9A-12BF-430F-9F9D-DC38F4EAE6B5}" type="presOf" srcId="{4153C27F-1AEB-44B1-8454-2E78577867FB}" destId="{092E8EE2-2900-46EE-8277-CB946FD4D80B}" srcOrd="1" destOrd="0" presId="urn:microsoft.com/office/officeart/2005/8/layout/radial5"/>
    <dgm:cxn modelId="{5D2CF1CB-AE70-4A2C-8457-CE82ABBA2651}" type="presOf" srcId="{772763E8-0ACC-427F-9F4A-468A2160B87C}" destId="{191491CD-E426-482A-B171-EA6B9F46A57A}" srcOrd="1" destOrd="0" presId="urn:microsoft.com/office/officeart/2005/8/layout/radial5"/>
    <dgm:cxn modelId="{A5DE64EB-433B-4421-B6C0-B38E30350E72}" type="presOf" srcId="{9A5D9195-3355-48B4-81C6-0FE532553932}" destId="{2C74ED64-F41A-4B47-AFB6-FF3EB40F3C66}" srcOrd="0" destOrd="0" presId="urn:microsoft.com/office/officeart/2005/8/layout/radial5"/>
    <dgm:cxn modelId="{18EE27EE-121F-4F2B-B606-D36E3A65B0C5}" type="presOf" srcId="{4153C27F-1AEB-44B1-8454-2E78577867FB}" destId="{4B1EEBC3-48AE-420D-B0CB-8BCD09D80D26}" srcOrd="0" destOrd="0" presId="urn:microsoft.com/office/officeart/2005/8/layout/radial5"/>
    <dgm:cxn modelId="{CD1CB3B5-462D-4E5C-A59E-618A4BD2294D}" type="presParOf" srcId="{65AAF2E5-95ED-4B24-8D78-A5D8C1EE451A}" destId="{1EC1EC0D-3074-4EF6-87FB-504BE2960344}" srcOrd="0" destOrd="0" presId="urn:microsoft.com/office/officeart/2005/8/layout/radial5"/>
    <dgm:cxn modelId="{0AEAFDFB-9EA2-4D40-8CC0-23D9AC58817A}" type="presParOf" srcId="{65AAF2E5-95ED-4B24-8D78-A5D8C1EE451A}" destId="{AF85AF64-7F85-4FAD-8BE9-530AB09172B2}" srcOrd="1" destOrd="0" presId="urn:microsoft.com/office/officeart/2005/8/layout/radial5"/>
    <dgm:cxn modelId="{A0A793F6-FF98-41C3-881A-35219BD451F3}" type="presParOf" srcId="{AF85AF64-7F85-4FAD-8BE9-530AB09172B2}" destId="{191491CD-E426-482A-B171-EA6B9F46A57A}" srcOrd="0" destOrd="0" presId="urn:microsoft.com/office/officeart/2005/8/layout/radial5"/>
    <dgm:cxn modelId="{C11527DC-0F8E-43D7-AF04-2EF8F5301714}" type="presParOf" srcId="{65AAF2E5-95ED-4B24-8D78-A5D8C1EE451A}" destId="{027A855D-255C-4E58-8399-5E52CD081D46}" srcOrd="2" destOrd="0" presId="urn:microsoft.com/office/officeart/2005/8/layout/radial5"/>
    <dgm:cxn modelId="{419CC8A4-0F58-4FF2-9098-014469917ECB}" type="presParOf" srcId="{65AAF2E5-95ED-4B24-8D78-A5D8C1EE451A}" destId="{4B1EEBC3-48AE-420D-B0CB-8BCD09D80D26}" srcOrd="3" destOrd="0" presId="urn:microsoft.com/office/officeart/2005/8/layout/radial5"/>
    <dgm:cxn modelId="{E31B8AD7-F98E-46BE-AFF9-0479737864D1}" type="presParOf" srcId="{4B1EEBC3-48AE-420D-B0CB-8BCD09D80D26}" destId="{092E8EE2-2900-46EE-8277-CB946FD4D80B}" srcOrd="0" destOrd="0" presId="urn:microsoft.com/office/officeart/2005/8/layout/radial5"/>
    <dgm:cxn modelId="{7D9A9EEF-93BB-4D84-AD23-90E04661C126}" type="presParOf" srcId="{65AAF2E5-95ED-4B24-8D78-A5D8C1EE451A}" destId="{2C74ED64-F41A-4B47-AFB6-FF3EB40F3C66}" srcOrd="4" destOrd="0" presId="urn:microsoft.com/office/officeart/2005/8/layout/radial5"/>
    <dgm:cxn modelId="{C034D3F2-0D5E-4535-86F7-AA2F70320AE9}" type="presParOf" srcId="{65AAF2E5-95ED-4B24-8D78-A5D8C1EE451A}" destId="{3A5A2117-CEAC-401E-B4B3-0EF05F5A5684}" srcOrd="5" destOrd="0" presId="urn:microsoft.com/office/officeart/2005/8/layout/radial5"/>
    <dgm:cxn modelId="{2696879C-E738-4A47-BF56-486C24D0A9F1}" type="presParOf" srcId="{3A5A2117-CEAC-401E-B4B3-0EF05F5A5684}" destId="{7490A172-945A-42FE-BBD9-310DA8FDA495}" srcOrd="0" destOrd="0" presId="urn:microsoft.com/office/officeart/2005/8/layout/radial5"/>
    <dgm:cxn modelId="{039024BB-DB7E-4748-A846-CE3DB8E7DD0B}" type="presParOf" srcId="{65AAF2E5-95ED-4B24-8D78-A5D8C1EE451A}" destId="{89EC1E61-BF84-429A-BA1B-876D9BC667D6}" srcOrd="6" destOrd="0" presId="urn:microsoft.com/office/officeart/2005/8/layout/radial5"/>
    <dgm:cxn modelId="{7A3B3CAB-C54B-4E43-9A9B-F551A75EB8B6}" type="presParOf" srcId="{65AAF2E5-95ED-4B24-8D78-A5D8C1EE451A}" destId="{8E7CBCBE-2CE3-483D-80AA-0FD07BEFE408}" srcOrd="7" destOrd="0" presId="urn:microsoft.com/office/officeart/2005/8/layout/radial5"/>
    <dgm:cxn modelId="{425DF972-96DE-4BE9-9A0B-A59EDA846D18}" type="presParOf" srcId="{8E7CBCBE-2CE3-483D-80AA-0FD07BEFE408}" destId="{CA38105A-2DF2-4632-B2AB-53E98E6DC49E}" srcOrd="0" destOrd="0" presId="urn:microsoft.com/office/officeart/2005/8/layout/radial5"/>
    <dgm:cxn modelId="{6D7AD40B-8B43-45BE-A737-E125518E7A76}" type="presParOf" srcId="{65AAF2E5-95ED-4B24-8D78-A5D8C1EE451A}" destId="{6A995492-24B0-41F1-ACB4-D1FEC8224542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C098049-CDB0-4678-BA9C-FA31E254E332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</dgm:pt>
    <dgm:pt modelId="{663F8027-3FE5-4F5D-9977-AC20BF5ECCFC}">
      <dgm:prSet phldrT="[텍스트]" custT="1"/>
      <dgm:spPr>
        <a:ln>
          <a:solidFill>
            <a:srgbClr val="F4B183"/>
          </a:solidFill>
        </a:ln>
      </dgm:spPr>
      <dgm:t>
        <a:bodyPr/>
        <a:lstStyle/>
        <a:p>
          <a:pPr algn="ctr" latinLnBrk="1"/>
          <a:r>
            <a:rPr lang="en-US" altLang="ko-KR" sz="2000">
              <a:latin typeface="Montserrat Medium" pitchFamily="2" charset="0"/>
            </a:rPr>
            <a:t>Cosmetics Act</a:t>
          </a:r>
          <a:endParaRPr lang="ko-KR" altLang="en-US" sz="2000">
            <a:latin typeface="Montserrat Medium" pitchFamily="2" charset="0"/>
          </a:endParaRPr>
        </a:p>
      </dgm:t>
    </dgm:pt>
    <dgm:pt modelId="{F94DAD51-9221-4DF7-A76F-EF8D955825C1}" type="parTrans" cxnId="{50516E01-0B44-48FD-BA52-DB025618C564}">
      <dgm:prSet/>
      <dgm:spPr/>
      <dgm:t>
        <a:bodyPr/>
        <a:lstStyle/>
        <a:p>
          <a:pPr latinLnBrk="1"/>
          <a:endParaRPr lang="ko-KR" altLang="en-US"/>
        </a:p>
      </dgm:t>
    </dgm:pt>
    <dgm:pt modelId="{C4CF46C2-F443-48B4-A216-DC9D21650B40}" type="sibTrans" cxnId="{50516E01-0B44-48FD-BA52-DB025618C564}">
      <dgm:prSet/>
      <dgm:spPr/>
      <dgm:t>
        <a:bodyPr/>
        <a:lstStyle/>
        <a:p>
          <a:pPr latinLnBrk="1"/>
          <a:endParaRPr lang="ko-KR" altLang="en-US"/>
        </a:p>
      </dgm:t>
    </dgm:pt>
    <dgm:pt modelId="{D8E06B2A-53CF-4DA2-A39C-D3E8366845BB}">
      <dgm:prSet phldrT="[텍스트]" custT="1"/>
      <dgm:spPr>
        <a:ln>
          <a:solidFill>
            <a:srgbClr val="F4B183"/>
          </a:solidFill>
        </a:ln>
      </dgm:spPr>
      <dgm:t>
        <a:bodyPr/>
        <a:lstStyle/>
        <a:p>
          <a:pPr algn="ctr" latinLnBrk="1"/>
          <a:r>
            <a:rPr lang="en-US" altLang="ko-KR" sz="2000">
              <a:latin typeface="Montserrat Medium" pitchFamily="2" charset="0"/>
            </a:rPr>
            <a:t>Enforcement Rule of</a:t>
          </a:r>
        </a:p>
        <a:p>
          <a:pPr algn="ctr" latinLnBrk="1"/>
          <a:r>
            <a:rPr lang="en-US" altLang="ko-KR" sz="2000">
              <a:latin typeface="Montserrat Medium" pitchFamily="2" charset="0"/>
            </a:rPr>
            <a:t>Cosmetics Act</a:t>
          </a:r>
          <a:endParaRPr lang="ko-KR" altLang="en-US" sz="2000">
            <a:latin typeface="Montserrat Medium" pitchFamily="2" charset="0"/>
          </a:endParaRPr>
        </a:p>
      </dgm:t>
    </dgm:pt>
    <dgm:pt modelId="{0F44FF49-7012-42D4-9488-70E1F261D1A5}" type="parTrans" cxnId="{6F361D04-7D0B-45C2-90B2-923F6AB35D80}">
      <dgm:prSet/>
      <dgm:spPr/>
      <dgm:t>
        <a:bodyPr/>
        <a:lstStyle/>
        <a:p>
          <a:pPr latinLnBrk="1"/>
          <a:endParaRPr lang="ko-KR" altLang="en-US"/>
        </a:p>
      </dgm:t>
    </dgm:pt>
    <dgm:pt modelId="{EA19C9A3-3239-4F91-8C18-7079D1794685}" type="sibTrans" cxnId="{6F361D04-7D0B-45C2-90B2-923F6AB35D80}">
      <dgm:prSet/>
      <dgm:spPr/>
      <dgm:t>
        <a:bodyPr/>
        <a:lstStyle/>
        <a:p>
          <a:pPr latinLnBrk="1"/>
          <a:endParaRPr lang="ko-KR" altLang="en-US"/>
        </a:p>
      </dgm:t>
    </dgm:pt>
    <dgm:pt modelId="{25D74E82-0F2F-4B18-B091-BEFF93B97333}">
      <dgm:prSet phldrT="[텍스트]" custT="1"/>
      <dgm:spPr>
        <a:ln>
          <a:solidFill>
            <a:srgbClr val="F4B183"/>
          </a:solidFill>
        </a:ln>
      </dgm:spPr>
      <dgm:t>
        <a:bodyPr/>
        <a:lstStyle/>
        <a:p>
          <a:pPr algn="ctr" latinLnBrk="1"/>
          <a:r>
            <a:rPr lang="en-US" altLang="ko-KR" sz="2000">
              <a:latin typeface="Montserrat Medium" pitchFamily="2" charset="0"/>
            </a:rPr>
            <a:t>MFDS Notification</a:t>
          </a:r>
          <a:endParaRPr lang="ko-KR" altLang="en-US" sz="2000">
            <a:latin typeface="Montserrat Medium" pitchFamily="2" charset="0"/>
          </a:endParaRPr>
        </a:p>
      </dgm:t>
    </dgm:pt>
    <dgm:pt modelId="{A3CE1E2B-CA8A-49E6-A26A-3D74DB0D2417}" type="parTrans" cxnId="{3ED70AA0-21D9-4A4B-8C4D-8AEF6079ADEF}">
      <dgm:prSet/>
      <dgm:spPr/>
      <dgm:t>
        <a:bodyPr/>
        <a:lstStyle/>
        <a:p>
          <a:pPr latinLnBrk="1"/>
          <a:endParaRPr lang="ko-KR" altLang="en-US"/>
        </a:p>
      </dgm:t>
    </dgm:pt>
    <dgm:pt modelId="{0FE8D158-9F19-4B11-8D16-2967B68982C0}" type="sibTrans" cxnId="{3ED70AA0-21D9-4A4B-8C4D-8AEF6079ADEF}">
      <dgm:prSet/>
      <dgm:spPr/>
      <dgm:t>
        <a:bodyPr/>
        <a:lstStyle/>
        <a:p>
          <a:pPr latinLnBrk="1"/>
          <a:endParaRPr lang="ko-KR" altLang="en-US"/>
        </a:p>
      </dgm:t>
    </dgm:pt>
    <dgm:pt modelId="{E5F60D0A-B03A-4201-9AD9-50CBCEC404D5}">
      <dgm:prSet phldrT="[텍스트]" custT="1"/>
      <dgm:spPr>
        <a:ln>
          <a:solidFill>
            <a:srgbClr val="F4B183"/>
          </a:solidFill>
        </a:ln>
      </dgm:spPr>
      <dgm:t>
        <a:bodyPr/>
        <a:lstStyle/>
        <a:p>
          <a:pPr algn="ctr" latinLnBrk="1"/>
          <a:r>
            <a:rPr lang="en-US" altLang="ko-KR" sz="2000">
              <a:latin typeface="Montserrat Medium" pitchFamily="2" charset="0"/>
            </a:rPr>
            <a:t>Enforcement Decree of</a:t>
          </a:r>
        </a:p>
        <a:p>
          <a:pPr algn="ctr" latinLnBrk="1"/>
          <a:r>
            <a:rPr lang="en-US" altLang="ko-KR" sz="2000">
              <a:latin typeface="Montserrat Medium" pitchFamily="2" charset="0"/>
            </a:rPr>
            <a:t>Cosmetics Act</a:t>
          </a:r>
          <a:endParaRPr lang="ko-KR" altLang="en-US" sz="2000">
            <a:latin typeface="Montserrat Medium" pitchFamily="2" charset="0"/>
          </a:endParaRPr>
        </a:p>
      </dgm:t>
    </dgm:pt>
    <dgm:pt modelId="{AF851676-18EB-4168-B811-D7EE764AA85E}" type="parTrans" cxnId="{BC3170CC-ECB8-4D6C-9FB7-703463FA1E95}">
      <dgm:prSet/>
      <dgm:spPr/>
      <dgm:t>
        <a:bodyPr/>
        <a:lstStyle/>
        <a:p>
          <a:pPr latinLnBrk="1"/>
          <a:endParaRPr lang="ko-KR" altLang="en-US"/>
        </a:p>
      </dgm:t>
    </dgm:pt>
    <dgm:pt modelId="{E3D82817-3DD5-4963-B599-33FC41C9753C}" type="sibTrans" cxnId="{BC3170CC-ECB8-4D6C-9FB7-703463FA1E95}">
      <dgm:prSet/>
      <dgm:spPr/>
      <dgm:t>
        <a:bodyPr/>
        <a:lstStyle/>
        <a:p>
          <a:pPr latinLnBrk="1"/>
          <a:endParaRPr lang="ko-KR" altLang="en-US"/>
        </a:p>
      </dgm:t>
    </dgm:pt>
    <dgm:pt modelId="{589460A0-A6CE-4DBC-99A1-3A293D80E888}" type="pres">
      <dgm:prSet presAssocID="{5C098049-CDB0-4678-BA9C-FA31E254E332}" presName="compositeShape" presStyleCnt="0">
        <dgm:presLayoutVars>
          <dgm:dir/>
          <dgm:resizeHandles/>
        </dgm:presLayoutVars>
      </dgm:prSet>
      <dgm:spPr/>
    </dgm:pt>
    <dgm:pt modelId="{A14D6490-F91B-4E5C-8A7E-B9AAD28BB70A}" type="pres">
      <dgm:prSet presAssocID="{5C098049-CDB0-4678-BA9C-FA31E254E332}" presName="pyramid" presStyleLbl="node1" presStyleIdx="0" presStyleCnt="1" custLinFactNeighborX="-7089"/>
      <dgm:spPr>
        <a:solidFill>
          <a:srgbClr val="FF9B9B"/>
        </a:solidFill>
        <a:ln>
          <a:solidFill>
            <a:srgbClr val="F4B183"/>
          </a:solidFill>
        </a:ln>
      </dgm:spPr>
    </dgm:pt>
    <dgm:pt modelId="{9B881095-EB14-4563-A3C6-7A68872C53E3}" type="pres">
      <dgm:prSet presAssocID="{5C098049-CDB0-4678-BA9C-FA31E254E332}" presName="theList" presStyleCnt="0"/>
      <dgm:spPr/>
    </dgm:pt>
    <dgm:pt modelId="{3B847717-B63E-455A-BFED-93CF2FFCC5B4}" type="pres">
      <dgm:prSet presAssocID="{663F8027-3FE5-4F5D-9977-AC20BF5ECCFC}" presName="aNode" presStyleLbl="fgAcc1" presStyleIdx="0" presStyleCnt="4" custScaleX="135098" custScaleY="132178" custLinFactY="3258" custLinFactNeighborX="-24314" custLinFactNeighborY="100000">
        <dgm:presLayoutVars>
          <dgm:bulletEnabled val="1"/>
        </dgm:presLayoutVars>
      </dgm:prSet>
      <dgm:spPr/>
    </dgm:pt>
    <dgm:pt modelId="{8F12EFD1-3137-4FC8-A8CB-069D5CC97659}" type="pres">
      <dgm:prSet presAssocID="{663F8027-3FE5-4F5D-9977-AC20BF5ECCFC}" presName="aSpace" presStyleCnt="0"/>
      <dgm:spPr/>
    </dgm:pt>
    <dgm:pt modelId="{A5AA2EC1-3600-4ABC-B7AB-EBF6B4A0F41B}" type="pres">
      <dgm:prSet presAssocID="{E5F60D0A-B03A-4201-9AD9-50CBCEC404D5}" presName="aNode" presStyleLbl="fgAcc1" presStyleIdx="1" presStyleCnt="4" custScaleX="135098" custScaleY="132178" custLinFactY="3258" custLinFactNeighborX="-24314" custLinFactNeighborY="100000">
        <dgm:presLayoutVars>
          <dgm:bulletEnabled val="1"/>
        </dgm:presLayoutVars>
      </dgm:prSet>
      <dgm:spPr/>
    </dgm:pt>
    <dgm:pt modelId="{0061F4A7-A1B7-48C7-81B7-10DD2C094821}" type="pres">
      <dgm:prSet presAssocID="{E5F60D0A-B03A-4201-9AD9-50CBCEC404D5}" presName="aSpace" presStyleCnt="0"/>
      <dgm:spPr/>
    </dgm:pt>
    <dgm:pt modelId="{8F3CE164-71CF-4035-ACCE-236DA4050DEE}" type="pres">
      <dgm:prSet presAssocID="{D8E06B2A-53CF-4DA2-A39C-D3E8366845BB}" presName="aNode" presStyleLbl="fgAcc1" presStyleIdx="2" presStyleCnt="4" custScaleX="135098" custScaleY="132178" custLinFactY="3258" custLinFactNeighborX="-24314" custLinFactNeighborY="100000">
        <dgm:presLayoutVars>
          <dgm:bulletEnabled val="1"/>
        </dgm:presLayoutVars>
      </dgm:prSet>
      <dgm:spPr/>
    </dgm:pt>
    <dgm:pt modelId="{56185313-D9C8-49C9-9C81-39D7B0F68418}" type="pres">
      <dgm:prSet presAssocID="{D8E06B2A-53CF-4DA2-A39C-D3E8366845BB}" presName="aSpace" presStyleCnt="0"/>
      <dgm:spPr/>
    </dgm:pt>
    <dgm:pt modelId="{ADCA76FB-ADA1-496C-BF0C-76B51721192B}" type="pres">
      <dgm:prSet presAssocID="{25D74E82-0F2F-4B18-B091-BEFF93B97333}" presName="aNode" presStyleLbl="fgAcc1" presStyleIdx="3" presStyleCnt="4" custScaleX="135098" custScaleY="132178" custLinFactY="3258" custLinFactNeighborX="-24314" custLinFactNeighborY="100000">
        <dgm:presLayoutVars>
          <dgm:bulletEnabled val="1"/>
        </dgm:presLayoutVars>
      </dgm:prSet>
      <dgm:spPr/>
    </dgm:pt>
    <dgm:pt modelId="{A6335C1A-2ECA-4143-89D7-BB30EF0D496A}" type="pres">
      <dgm:prSet presAssocID="{25D74E82-0F2F-4B18-B091-BEFF93B97333}" presName="aSpace" presStyleCnt="0"/>
      <dgm:spPr/>
    </dgm:pt>
  </dgm:ptLst>
  <dgm:cxnLst>
    <dgm:cxn modelId="{50516E01-0B44-48FD-BA52-DB025618C564}" srcId="{5C098049-CDB0-4678-BA9C-FA31E254E332}" destId="{663F8027-3FE5-4F5D-9977-AC20BF5ECCFC}" srcOrd="0" destOrd="0" parTransId="{F94DAD51-9221-4DF7-A76F-EF8D955825C1}" sibTransId="{C4CF46C2-F443-48B4-A216-DC9D21650B40}"/>
    <dgm:cxn modelId="{6F361D04-7D0B-45C2-90B2-923F6AB35D80}" srcId="{5C098049-CDB0-4678-BA9C-FA31E254E332}" destId="{D8E06B2A-53CF-4DA2-A39C-D3E8366845BB}" srcOrd="2" destOrd="0" parTransId="{0F44FF49-7012-42D4-9488-70E1F261D1A5}" sibTransId="{EA19C9A3-3239-4F91-8C18-7079D1794685}"/>
    <dgm:cxn modelId="{7E89C937-513C-4C09-B1FE-1F7BDDF8DA31}" type="presOf" srcId="{25D74E82-0F2F-4B18-B091-BEFF93B97333}" destId="{ADCA76FB-ADA1-496C-BF0C-76B51721192B}" srcOrd="0" destOrd="0" presId="urn:microsoft.com/office/officeart/2005/8/layout/pyramid2"/>
    <dgm:cxn modelId="{18EAD352-387A-440F-9A5B-24F25CEC4297}" type="presOf" srcId="{E5F60D0A-B03A-4201-9AD9-50CBCEC404D5}" destId="{A5AA2EC1-3600-4ABC-B7AB-EBF6B4A0F41B}" srcOrd="0" destOrd="0" presId="urn:microsoft.com/office/officeart/2005/8/layout/pyramid2"/>
    <dgm:cxn modelId="{5A82ED7A-FE8F-4375-8100-33AD649962FB}" type="presOf" srcId="{663F8027-3FE5-4F5D-9977-AC20BF5ECCFC}" destId="{3B847717-B63E-455A-BFED-93CF2FFCC5B4}" srcOrd="0" destOrd="0" presId="urn:microsoft.com/office/officeart/2005/8/layout/pyramid2"/>
    <dgm:cxn modelId="{1A8CAE8E-5238-4E0C-ABFF-A8FB5A7947B3}" type="presOf" srcId="{D8E06B2A-53CF-4DA2-A39C-D3E8366845BB}" destId="{8F3CE164-71CF-4035-ACCE-236DA4050DEE}" srcOrd="0" destOrd="0" presId="urn:microsoft.com/office/officeart/2005/8/layout/pyramid2"/>
    <dgm:cxn modelId="{3ED70AA0-21D9-4A4B-8C4D-8AEF6079ADEF}" srcId="{5C098049-CDB0-4678-BA9C-FA31E254E332}" destId="{25D74E82-0F2F-4B18-B091-BEFF93B97333}" srcOrd="3" destOrd="0" parTransId="{A3CE1E2B-CA8A-49E6-A26A-3D74DB0D2417}" sibTransId="{0FE8D158-9F19-4B11-8D16-2967B68982C0}"/>
    <dgm:cxn modelId="{A1EDFAB6-FBBF-4A56-B030-F8BCCE63F56D}" type="presOf" srcId="{5C098049-CDB0-4678-BA9C-FA31E254E332}" destId="{589460A0-A6CE-4DBC-99A1-3A293D80E888}" srcOrd="0" destOrd="0" presId="urn:microsoft.com/office/officeart/2005/8/layout/pyramid2"/>
    <dgm:cxn modelId="{BC3170CC-ECB8-4D6C-9FB7-703463FA1E95}" srcId="{5C098049-CDB0-4678-BA9C-FA31E254E332}" destId="{E5F60D0A-B03A-4201-9AD9-50CBCEC404D5}" srcOrd="1" destOrd="0" parTransId="{AF851676-18EB-4168-B811-D7EE764AA85E}" sibTransId="{E3D82817-3DD5-4963-B599-33FC41C9753C}"/>
    <dgm:cxn modelId="{A78FD508-40EA-4A34-88C0-5BD6DBE27345}" type="presParOf" srcId="{589460A0-A6CE-4DBC-99A1-3A293D80E888}" destId="{A14D6490-F91B-4E5C-8A7E-B9AAD28BB70A}" srcOrd="0" destOrd="0" presId="urn:microsoft.com/office/officeart/2005/8/layout/pyramid2"/>
    <dgm:cxn modelId="{2BB6BD38-AB29-4854-B877-02F6F9906AFC}" type="presParOf" srcId="{589460A0-A6CE-4DBC-99A1-3A293D80E888}" destId="{9B881095-EB14-4563-A3C6-7A68872C53E3}" srcOrd="1" destOrd="0" presId="urn:microsoft.com/office/officeart/2005/8/layout/pyramid2"/>
    <dgm:cxn modelId="{ACB45820-B156-4B15-B204-E53FF59BF486}" type="presParOf" srcId="{9B881095-EB14-4563-A3C6-7A68872C53E3}" destId="{3B847717-B63E-455A-BFED-93CF2FFCC5B4}" srcOrd="0" destOrd="0" presId="urn:microsoft.com/office/officeart/2005/8/layout/pyramid2"/>
    <dgm:cxn modelId="{E163DDA2-0C49-4C1C-9221-448450CCC0F1}" type="presParOf" srcId="{9B881095-EB14-4563-A3C6-7A68872C53E3}" destId="{8F12EFD1-3137-4FC8-A8CB-069D5CC97659}" srcOrd="1" destOrd="0" presId="urn:microsoft.com/office/officeart/2005/8/layout/pyramid2"/>
    <dgm:cxn modelId="{C86E4DEF-4AE0-4D36-8B36-E12BED3D977D}" type="presParOf" srcId="{9B881095-EB14-4563-A3C6-7A68872C53E3}" destId="{A5AA2EC1-3600-4ABC-B7AB-EBF6B4A0F41B}" srcOrd="2" destOrd="0" presId="urn:microsoft.com/office/officeart/2005/8/layout/pyramid2"/>
    <dgm:cxn modelId="{D3D50E32-F088-4263-806E-9325282779E9}" type="presParOf" srcId="{9B881095-EB14-4563-A3C6-7A68872C53E3}" destId="{0061F4A7-A1B7-48C7-81B7-10DD2C094821}" srcOrd="3" destOrd="0" presId="urn:microsoft.com/office/officeart/2005/8/layout/pyramid2"/>
    <dgm:cxn modelId="{1E8DEE06-CDDF-4D40-9895-BC998B57D598}" type="presParOf" srcId="{9B881095-EB14-4563-A3C6-7A68872C53E3}" destId="{8F3CE164-71CF-4035-ACCE-236DA4050DEE}" srcOrd="4" destOrd="0" presId="urn:microsoft.com/office/officeart/2005/8/layout/pyramid2"/>
    <dgm:cxn modelId="{B09A4386-585B-4F8E-AA4F-F77323AFC761}" type="presParOf" srcId="{9B881095-EB14-4563-A3C6-7A68872C53E3}" destId="{56185313-D9C8-49C9-9C81-39D7B0F68418}" srcOrd="5" destOrd="0" presId="urn:microsoft.com/office/officeart/2005/8/layout/pyramid2"/>
    <dgm:cxn modelId="{B2672D78-427F-434A-8DB4-76E81D80E61C}" type="presParOf" srcId="{9B881095-EB14-4563-A3C6-7A68872C53E3}" destId="{ADCA76FB-ADA1-496C-BF0C-76B51721192B}" srcOrd="6" destOrd="0" presId="urn:microsoft.com/office/officeart/2005/8/layout/pyramid2"/>
    <dgm:cxn modelId="{69BD6758-28D9-451B-991F-DAD011EA406D}" type="presParOf" srcId="{9B881095-EB14-4563-A3C6-7A68872C53E3}" destId="{A6335C1A-2ECA-4143-89D7-BB30EF0D496A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71BE62-E3C5-4E33-B0ED-C46BE87F035F}">
      <dsp:nvSpPr>
        <dsp:cNvPr id="0" name=""/>
        <dsp:cNvSpPr/>
      </dsp:nvSpPr>
      <dsp:spPr>
        <a:xfrm>
          <a:off x="4080786" y="2836186"/>
          <a:ext cx="2758483" cy="1700632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kern="1200">
              <a:latin typeface="Montserrat Medium" pitchFamily="2" charset="0"/>
            </a:rPr>
            <a:t>Cosmetic Subscription Service</a:t>
          </a:r>
          <a:endParaRPr lang="ko-KR" altLang="en-US" sz="2800" kern="1200">
            <a:latin typeface="Montserrat Medium" pitchFamily="2" charset="0"/>
          </a:endParaRPr>
        </a:p>
      </dsp:txBody>
      <dsp:txXfrm>
        <a:off x="4163804" y="2919204"/>
        <a:ext cx="2592447" cy="1534596"/>
      </dsp:txXfrm>
    </dsp:sp>
    <dsp:sp modelId="{549BADF1-5DB0-4FE5-9C8D-3B42BB738070}">
      <dsp:nvSpPr>
        <dsp:cNvPr id="0" name=""/>
        <dsp:cNvSpPr/>
      </dsp:nvSpPr>
      <dsp:spPr>
        <a:xfrm rot="11325144">
          <a:off x="1937565" y="3002500"/>
          <a:ext cx="2076935" cy="603143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B6C313-358E-4D84-BA21-0FD9DBB185C2}">
      <dsp:nvSpPr>
        <dsp:cNvPr id="0" name=""/>
        <dsp:cNvSpPr/>
      </dsp:nvSpPr>
      <dsp:spPr>
        <a:xfrm>
          <a:off x="345848" y="2341862"/>
          <a:ext cx="3207619" cy="1608383"/>
        </a:xfrm>
        <a:prstGeom prst="roundRect">
          <a:avLst>
            <a:gd name="adj" fmla="val 10000"/>
          </a:avLst>
        </a:prstGeom>
        <a:solidFill>
          <a:srgbClr val="FF9B9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>
              <a:latin typeface="Montserrat Medium" pitchFamily="2" charset="0"/>
            </a:rPr>
            <a:t>Hunt Personal Color by AI Analysis</a:t>
          </a:r>
          <a:endParaRPr lang="ko-KR" altLang="en-US" sz="1800" kern="1200">
            <a:latin typeface="Montserrat Medium" pitchFamily="2" charset="0"/>
          </a:endParaRPr>
        </a:p>
      </dsp:txBody>
      <dsp:txXfrm>
        <a:off x="392956" y="2388970"/>
        <a:ext cx="3113403" cy="1514167"/>
      </dsp:txXfrm>
    </dsp:sp>
    <dsp:sp modelId="{DA0DA47E-5B39-4473-9033-E5659207EB5C}">
      <dsp:nvSpPr>
        <dsp:cNvPr id="0" name=""/>
        <dsp:cNvSpPr/>
      </dsp:nvSpPr>
      <dsp:spPr>
        <a:xfrm rot="16200000">
          <a:off x="4549412" y="1518001"/>
          <a:ext cx="1821230" cy="603143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CF1D9F-3C11-41B2-A4A0-45F831E53393}">
      <dsp:nvSpPr>
        <dsp:cNvPr id="0" name=""/>
        <dsp:cNvSpPr/>
      </dsp:nvSpPr>
      <dsp:spPr>
        <a:xfrm>
          <a:off x="3856218" y="104766"/>
          <a:ext cx="3207619" cy="1608383"/>
        </a:xfrm>
        <a:prstGeom prst="roundRect">
          <a:avLst>
            <a:gd name="adj" fmla="val 10000"/>
          </a:avLst>
        </a:prstGeom>
        <a:solidFill>
          <a:srgbClr val="FF9B9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>
              <a:latin typeface="Montserrat Medium" pitchFamily="2" charset="0"/>
            </a:rPr>
            <a:t>Experience recommended products based on the result</a:t>
          </a:r>
          <a:endParaRPr lang="ko-KR" altLang="en-US" sz="1800" kern="1200">
            <a:latin typeface="Montserrat Medium" pitchFamily="2" charset="0"/>
          </a:endParaRPr>
        </a:p>
      </dsp:txBody>
      <dsp:txXfrm>
        <a:off x="3903326" y="151874"/>
        <a:ext cx="3113403" cy="1514167"/>
      </dsp:txXfrm>
    </dsp:sp>
    <dsp:sp modelId="{DF290F84-5714-42E1-8554-745AB1597EED}">
      <dsp:nvSpPr>
        <dsp:cNvPr id="0" name=""/>
        <dsp:cNvSpPr/>
      </dsp:nvSpPr>
      <dsp:spPr>
        <a:xfrm rot="21057720">
          <a:off x="6896485" y="2999843"/>
          <a:ext cx="1968984" cy="603143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40B03B-534F-4ED3-BCFC-FA656E4968A7}">
      <dsp:nvSpPr>
        <dsp:cNvPr id="0" name=""/>
        <dsp:cNvSpPr/>
      </dsp:nvSpPr>
      <dsp:spPr>
        <a:xfrm>
          <a:off x="7249437" y="2342570"/>
          <a:ext cx="3207619" cy="1608383"/>
        </a:xfrm>
        <a:prstGeom prst="roundRect">
          <a:avLst>
            <a:gd name="adj" fmla="val 10000"/>
          </a:avLst>
        </a:prstGeom>
        <a:solidFill>
          <a:srgbClr val="FF9B9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>
              <a:latin typeface="Montserrat Medium" pitchFamily="2" charset="0"/>
            </a:rPr>
            <a:t>Providing various cosmetics until the user finds the preferred colors and the textures</a:t>
          </a:r>
          <a:endParaRPr lang="ko-KR" altLang="en-US" sz="1800" kern="1200">
            <a:latin typeface="Montserrat Medium" pitchFamily="2" charset="0"/>
          </a:endParaRPr>
        </a:p>
      </dsp:txBody>
      <dsp:txXfrm>
        <a:off x="7296545" y="2389678"/>
        <a:ext cx="3113403" cy="15141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C1EC0D-3074-4EF6-87FB-504BE2960344}">
      <dsp:nvSpPr>
        <dsp:cNvPr id="0" name=""/>
        <dsp:cNvSpPr/>
      </dsp:nvSpPr>
      <dsp:spPr>
        <a:xfrm>
          <a:off x="2202868" y="1559879"/>
          <a:ext cx="2351240" cy="115474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/>
            <a:t>Competitive</a:t>
          </a:r>
        </a:p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/>
            <a:t>Rivalry</a:t>
          </a:r>
          <a:endParaRPr lang="ko-KR" altLang="en-US" sz="1600" kern="1200"/>
        </a:p>
      </dsp:txBody>
      <dsp:txXfrm>
        <a:off x="2547199" y="1728987"/>
        <a:ext cx="1662578" cy="816528"/>
      </dsp:txXfrm>
    </dsp:sp>
    <dsp:sp modelId="{AF85AF64-7F85-4FAD-8BE9-530AB09172B2}">
      <dsp:nvSpPr>
        <dsp:cNvPr id="0" name=""/>
        <dsp:cNvSpPr/>
      </dsp:nvSpPr>
      <dsp:spPr>
        <a:xfrm rot="16200000">
          <a:off x="3237713" y="1111252"/>
          <a:ext cx="281551" cy="3819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>
        <a:off x="3279946" y="1229877"/>
        <a:ext cx="197086" cy="229176"/>
      </dsp:txXfrm>
    </dsp:sp>
    <dsp:sp modelId="{027A855D-255C-4E58-8399-5E52CD081D46}">
      <dsp:nvSpPr>
        <dsp:cNvPr id="0" name=""/>
        <dsp:cNvSpPr/>
      </dsp:nvSpPr>
      <dsp:spPr>
        <a:xfrm>
          <a:off x="2483982" y="101485"/>
          <a:ext cx="1789013" cy="92716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/>
            <a:t>Threats of new entry</a:t>
          </a:r>
          <a:endParaRPr lang="ko-KR" altLang="en-US" sz="1600" kern="1200"/>
        </a:p>
      </dsp:txBody>
      <dsp:txXfrm>
        <a:off x="2745977" y="237265"/>
        <a:ext cx="1265023" cy="655604"/>
      </dsp:txXfrm>
    </dsp:sp>
    <dsp:sp modelId="{4B1EEBC3-48AE-420D-B0CB-8BCD09D80D26}">
      <dsp:nvSpPr>
        <dsp:cNvPr id="0" name=""/>
        <dsp:cNvSpPr/>
      </dsp:nvSpPr>
      <dsp:spPr>
        <a:xfrm>
          <a:off x="4645157" y="1946271"/>
          <a:ext cx="219343" cy="3819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>
        <a:off x="4645157" y="2022663"/>
        <a:ext cx="153540" cy="229176"/>
      </dsp:txXfrm>
    </dsp:sp>
    <dsp:sp modelId="{2C74ED64-F41A-4B47-AFB6-FF3EB40F3C66}">
      <dsp:nvSpPr>
        <dsp:cNvPr id="0" name=""/>
        <dsp:cNvSpPr/>
      </dsp:nvSpPr>
      <dsp:spPr>
        <a:xfrm>
          <a:off x="4967964" y="1673669"/>
          <a:ext cx="1789013" cy="927164"/>
        </a:xfrm>
        <a:prstGeom prst="ellipse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/>
            <a:t>Buyer power</a:t>
          </a:r>
          <a:endParaRPr lang="ko-KR" altLang="en-US" sz="1600" kern="1200"/>
        </a:p>
      </dsp:txBody>
      <dsp:txXfrm>
        <a:off x="5229959" y="1809449"/>
        <a:ext cx="1265023" cy="655604"/>
      </dsp:txXfrm>
    </dsp:sp>
    <dsp:sp modelId="{3A5A2117-CEAC-401E-B4B3-0EF05F5A5684}">
      <dsp:nvSpPr>
        <dsp:cNvPr id="0" name=""/>
        <dsp:cNvSpPr/>
      </dsp:nvSpPr>
      <dsp:spPr>
        <a:xfrm rot="5400000">
          <a:off x="3237713" y="2781289"/>
          <a:ext cx="281551" cy="3819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>
        <a:off x="3279946" y="2815449"/>
        <a:ext cx="197086" cy="229176"/>
      </dsp:txXfrm>
    </dsp:sp>
    <dsp:sp modelId="{89EC1E61-BF84-429A-BA1B-876D9BC667D6}">
      <dsp:nvSpPr>
        <dsp:cNvPr id="0" name=""/>
        <dsp:cNvSpPr/>
      </dsp:nvSpPr>
      <dsp:spPr>
        <a:xfrm>
          <a:off x="2483982" y="3245853"/>
          <a:ext cx="1789013" cy="927164"/>
        </a:xfrm>
        <a:prstGeom prst="ellipse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/>
            <a:t>Threats of substitutes</a:t>
          </a:r>
          <a:endParaRPr lang="ko-KR" altLang="en-US" sz="1600" kern="1200"/>
        </a:p>
      </dsp:txBody>
      <dsp:txXfrm>
        <a:off x="2745977" y="3381633"/>
        <a:ext cx="1265023" cy="655604"/>
      </dsp:txXfrm>
    </dsp:sp>
    <dsp:sp modelId="{8E7CBCBE-2CE3-483D-80AA-0FD07BEFE408}">
      <dsp:nvSpPr>
        <dsp:cNvPr id="0" name=""/>
        <dsp:cNvSpPr/>
      </dsp:nvSpPr>
      <dsp:spPr>
        <a:xfrm rot="10799973">
          <a:off x="1892477" y="1946282"/>
          <a:ext cx="219343" cy="3819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 rot="10800000">
        <a:off x="1958280" y="2022674"/>
        <a:ext cx="153540" cy="229176"/>
      </dsp:txXfrm>
    </dsp:sp>
    <dsp:sp modelId="{6A995492-24B0-41F1-ACB4-D1FEC8224542}">
      <dsp:nvSpPr>
        <dsp:cNvPr id="0" name=""/>
        <dsp:cNvSpPr/>
      </dsp:nvSpPr>
      <dsp:spPr>
        <a:xfrm>
          <a:off x="0" y="1673688"/>
          <a:ext cx="1789013" cy="927164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/>
            <a:t>Supplier power</a:t>
          </a:r>
          <a:endParaRPr lang="ko-KR" altLang="en-US" sz="1600" kern="1200"/>
        </a:p>
      </dsp:txBody>
      <dsp:txXfrm>
        <a:off x="261995" y="1809468"/>
        <a:ext cx="1265023" cy="6556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C1EC0D-3074-4EF6-87FB-504BE2960344}">
      <dsp:nvSpPr>
        <dsp:cNvPr id="0" name=""/>
        <dsp:cNvSpPr/>
      </dsp:nvSpPr>
      <dsp:spPr>
        <a:xfrm>
          <a:off x="2144340" y="1453920"/>
          <a:ext cx="2328615" cy="1143633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/>
            <a:t>Competitive</a:t>
          </a:r>
        </a:p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/>
            <a:t>Rivalry</a:t>
          </a:r>
          <a:endParaRPr lang="ko-KR" altLang="en-US" sz="1600" kern="1200"/>
        </a:p>
      </dsp:txBody>
      <dsp:txXfrm>
        <a:off x="2485358" y="1621401"/>
        <a:ext cx="1646579" cy="808671"/>
      </dsp:txXfrm>
    </dsp:sp>
    <dsp:sp modelId="{AF85AF64-7F85-4FAD-8BE9-530AB09172B2}">
      <dsp:nvSpPr>
        <dsp:cNvPr id="0" name=""/>
        <dsp:cNvSpPr/>
      </dsp:nvSpPr>
      <dsp:spPr>
        <a:xfrm rot="16200000">
          <a:off x="3181631" y="1040466"/>
          <a:ext cx="254033" cy="36198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>
        <a:off x="3219736" y="1150967"/>
        <a:ext cx="177823" cy="217188"/>
      </dsp:txXfrm>
    </dsp:sp>
    <dsp:sp modelId="{027A855D-255C-4E58-8399-5E52CD081D46}">
      <dsp:nvSpPr>
        <dsp:cNvPr id="0" name=""/>
        <dsp:cNvSpPr/>
      </dsp:nvSpPr>
      <dsp:spPr>
        <a:xfrm>
          <a:off x="2460932" y="95948"/>
          <a:ext cx="1695430" cy="878664"/>
        </a:xfrm>
        <a:prstGeom prst="ellipse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/>
            <a:t>Threats of new entry</a:t>
          </a:r>
          <a:endParaRPr lang="ko-KR" altLang="en-US" sz="1600" kern="1200"/>
        </a:p>
      </dsp:txBody>
      <dsp:txXfrm>
        <a:off x="2709222" y="224625"/>
        <a:ext cx="1198850" cy="621310"/>
      </dsp:txXfrm>
    </dsp:sp>
    <dsp:sp modelId="{4B1EEBC3-48AE-420D-B0CB-8BCD09D80D26}">
      <dsp:nvSpPr>
        <dsp:cNvPr id="0" name=""/>
        <dsp:cNvSpPr/>
      </dsp:nvSpPr>
      <dsp:spPr>
        <a:xfrm>
          <a:off x="4550597" y="1844747"/>
          <a:ext cx="187044" cy="36198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>
        <a:off x="4550597" y="1917143"/>
        <a:ext cx="130931" cy="217188"/>
      </dsp:txXfrm>
    </dsp:sp>
    <dsp:sp modelId="{2C74ED64-F41A-4B47-AFB6-FF3EB40F3C66}">
      <dsp:nvSpPr>
        <dsp:cNvPr id="0" name=""/>
        <dsp:cNvSpPr/>
      </dsp:nvSpPr>
      <dsp:spPr>
        <a:xfrm>
          <a:off x="4825870" y="1586405"/>
          <a:ext cx="1695430" cy="878664"/>
        </a:xfrm>
        <a:prstGeom prst="ellipse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/>
            <a:t>Buyer power</a:t>
          </a:r>
          <a:endParaRPr lang="ko-KR" altLang="en-US" sz="1600" kern="1200"/>
        </a:p>
      </dsp:txBody>
      <dsp:txXfrm>
        <a:off x="5074160" y="1715082"/>
        <a:ext cx="1198850" cy="621310"/>
      </dsp:txXfrm>
    </dsp:sp>
    <dsp:sp modelId="{3A5A2117-CEAC-401E-B4B3-0EF05F5A5684}">
      <dsp:nvSpPr>
        <dsp:cNvPr id="0" name=""/>
        <dsp:cNvSpPr/>
      </dsp:nvSpPr>
      <dsp:spPr>
        <a:xfrm rot="5400000">
          <a:off x="3181631" y="2649028"/>
          <a:ext cx="254033" cy="36198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>
        <a:off x="3219736" y="2683319"/>
        <a:ext cx="177823" cy="217188"/>
      </dsp:txXfrm>
    </dsp:sp>
    <dsp:sp modelId="{89EC1E61-BF84-429A-BA1B-876D9BC667D6}">
      <dsp:nvSpPr>
        <dsp:cNvPr id="0" name=""/>
        <dsp:cNvSpPr/>
      </dsp:nvSpPr>
      <dsp:spPr>
        <a:xfrm>
          <a:off x="2402957" y="3076861"/>
          <a:ext cx="1811381" cy="878664"/>
        </a:xfrm>
        <a:prstGeom prst="ellipse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/>
            <a:t>Threats of substitutes</a:t>
          </a:r>
          <a:endParaRPr lang="ko-KR" altLang="en-US" sz="1600" kern="1200"/>
        </a:p>
      </dsp:txBody>
      <dsp:txXfrm>
        <a:off x="2668228" y="3205538"/>
        <a:ext cx="1280839" cy="621310"/>
      </dsp:txXfrm>
    </dsp:sp>
    <dsp:sp modelId="{8E7CBCBE-2CE3-483D-80AA-0FD07BEFE408}">
      <dsp:nvSpPr>
        <dsp:cNvPr id="0" name=""/>
        <dsp:cNvSpPr/>
      </dsp:nvSpPr>
      <dsp:spPr>
        <a:xfrm rot="10799973">
          <a:off x="1870622" y="1844757"/>
          <a:ext cx="193427" cy="36198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 rot="10800000">
        <a:off x="1928650" y="1917153"/>
        <a:ext cx="135399" cy="217188"/>
      </dsp:txXfrm>
    </dsp:sp>
    <dsp:sp modelId="{6A995492-24B0-41F1-ACB4-D1FEC8224542}">
      <dsp:nvSpPr>
        <dsp:cNvPr id="0" name=""/>
        <dsp:cNvSpPr/>
      </dsp:nvSpPr>
      <dsp:spPr>
        <a:xfrm>
          <a:off x="83952" y="1586423"/>
          <a:ext cx="1695430" cy="878664"/>
        </a:xfrm>
        <a:prstGeom prst="ellipse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/>
            <a:t>Supplier power</a:t>
          </a:r>
          <a:endParaRPr lang="ko-KR" altLang="en-US" sz="1600" kern="1200"/>
        </a:p>
      </dsp:txBody>
      <dsp:txXfrm>
        <a:off x="332242" y="1715100"/>
        <a:ext cx="1198850" cy="6213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C1EC0D-3074-4EF6-87FB-504BE2960344}">
      <dsp:nvSpPr>
        <dsp:cNvPr id="0" name=""/>
        <dsp:cNvSpPr/>
      </dsp:nvSpPr>
      <dsp:spPr>
        <a:xfrm>
          <a:off x="2144340" y="1453920"/>
          <a:ext cx="2328615" cy="1143633"/>
        </a:xfrm>
        <a:prstGeom prst="ellipse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/>
            <a:t>Competitive</a:t>
          </a:r>
        </a:p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/>
            <a:t>Rivalry</a:t>
          </a:r>
          <a:endParaRPr lang="ko-KR" altLang="en-US" sz="1600" kern="1200"/>
        </a:p>
      </dsp:txBody>
      <dsp:txXfrm>
        <a:off x="2485358" y="1621401"/>
        <a:ext cx="1646579" cy="808671"/>
      </dsp:txXfrm>
    </dsp:sp>
    <dsp:sp modelId="{AF85AF64-7F85-4FAD-8BE9-530AB09172B2}">
      <dsp:nvSpPr>
        <dsp:cNvPr id="0" name=""/>
        <dsp:cNvSpPr/>
      </dsp:nvSpPr>
      <dsp:spPr>
        <a:xfrm rot="16200000">
          <a:off x="3181631" y="1040466"/>
          <a:ext cx="254033" cy="361980"/>
        </a:xfrm>
        <a:prstGeom prst="rightArrow">
          <a:avLst>
            <a:gd name="adj1" fmla="val 60000"/>
            <a:gd name="adj2" fmla="val 5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>
        <a:off x="3219736" y="1150967"/>
        <a:ext cx="177823" cy="217188"/>
      </dsp:txXfrm>
    </dsp:sp>
    <dsp:sp modelId="{027A855D-255C-4E58-8399-5E52CD081D46}">
      <dsp:nvSpPr>
        <dsp:cNvPr id="0" name=""/>
        <dsp:cNvSpPr/>
      </dsp:nvSpPr>
      <dsp:spPr>
        <a:xfrm>
          <a:off x="2460932" y="95948"/>
          <a:ext cx="1695430" cy="878664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/>
            <a:t>Threats of new entry</a:t>
          </a:r>
          <a:endParaRPr lang="ko-KR" altLang="en-US" sz="1600" kern="1200"/>
        </a:p>
      </dsp:txBody>
      <dsp:txXfrm>
        <a:off x="2709222" y="224625"/>
        <a:ext cx="1198850" cy="621310"/>
      </dsp:txXfrm>
    </dsp:sp>
    <dsp:sp modelId="{4B1EEBC3-48AE-420D-B0CB-8BCD09D80D26}">
      <dsp:nvSpPr>
        <dsp:cNvPr id="0" name=""/>
        <dsp:cNvSpPr/>
      </dsp:nvSpPr>
      <dsp:spPr>
        <a:xfrm>
          <a:off x="4550597" y="1844747"/>
          <a:ext cx="187044" cy="36198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>
        <a:off x="4550597" y="1917143"/>
        <a:ext cx="130931" cy="217188"/>
      </dsp:txXfrm>
    </dsp:sp>
    <dsp:sp modelId="{2C74ED64-F41A-4B47-AFB6-FF3EB40F3C66}">
      <dsp:nvSpPr>
        <dsp:cNvPr id="0" name=""/>
        <dsp:cNvSpPr/>
      </dsp:nvSpPr>
      <dsp:spPr>
        <a:xfrm>
          <a:off x="4825870" y="1586405"/>
          <a:ext cx="1695430" cy="878664"/>
        </a:xfrm>
        <a:prstGeom prst="ellipse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/>
            <a:t>Buyer power</a:t>
          </a:r>
          <a:endParaRPr lang="ko-KR" altLang="en-US" sz="1600" kern="1200"/>
        </a:p>
      </dsp:txBody>
      <dsp:txXfrm>
        <a:off x="5074160" y="1715082"/>
        <a:ext cx="1198850" cy="621310"/>
      </dsp:txXfrm>
    </dsp:sp>
    <dsp:sp modelId="{3A5A2117-CEAC-401E-B4B3-0EF05F5A5684}">
      <dsp:nvSpPr>
        <dsp:cNvPr id="0" name=""/>
        <dsp:cNvSpPr/>
      </dsp:nvSpPr>
      <dsp:spPr>
        <a:xfrm rot="5400000">
          <a:off x="3181631" y="2649028"/>
          <a:ext cx="254033" cy="36198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>
        <a:off x="3219736" y="2683319"/>
        <a:ext cx="177823" cy="217188"/>
      </dsp:txXfrm>
    </dsp:sp>
    <dsp:sp modelId="{89EC1E61-BF84-429A-BA1B-876D9BC667D6}">
      <dsp:nvSpPr>
        <dsp:cNvPr id="0" name=""/>
        <dsp:cNvSpPr/>
      </dsp:nvSpPr>
      <dsp:spPr>
        <a:xfrm>
          <a:off x="2402957" y="3076861"/>
          <a:ext cx="1811381" cy="878664"/>
        </a:xfrm>
        <a:prstGeom prst="ellipse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/>
            <a:t>Threats of substitutes</a:t>
          </a:r>
          <a:endParaRPr lang="ko-KR" altLang="en-US" sz="1600" kern="1200"/>
        </a:p>
      </dsp:txBody>
      <dsp:txXfrm>
        <a:off x="2668228" y="3205538"/>
        <a:ext cx="1280839" cy="621310"/>
      </dsp:txXfrm>
    </dsp:sp>
    <dsp:sp modelId="{8E7CBCBE-2CE3-483D-80AA-0FD07BEFE408}">
      <dsp:nvSpPr>
        <dsp:cNvPr id="0" name=""/>
        <dsp:cNvSpPr/>
      </dsp:nvSpPr>
      <dsp:spPr>
        <a:xfrm rot="10799973">
          <a:off x="1870622" y="1844757"/>
          <a:ext cx="193427" cy="36198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 rot="10800000">
        <a:off x="1928650" y="1917153"/>
        <a:ext cx="135399" cy="217188"/>
      </dsp:txXfrm>
    </dsp:sp>
    <dsp:sp modelId="{6A995492-24B0-41F1-ACB4-D1FEC8224542}">
      <dsp:nvSpPr>
        <dsp:cNvPr id="0" name=""/>
        <dsp:cNvSpPr/>
      </dsp:nvSpPr>
      <dsp:spPr>
        <a:xfrm>
          <a:off x="83952" y="1586423"/>
          <a:ext cx="1695430" cy="878664"/>
        </a:xfrm>
        <a:prstGeom prst="ellipse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/>
            <a:t>Supplier power</a:t>
          </a:r>
          <a:endParaRPr lang="ko-KR" altLang="en-US" sz="1600" kern="1200"/>
        </a:p>
      </dsp:txBody>
      <dsp:txXfrm>
        <a:off x="332242" y="1715100"/>
        <a:ext cx="1198850" cy="6213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C1EC0D-3074-4EF6-87FB-504BE2960344}">
      <dsp:nvSpPr>
        <dsp:cNvPr id="0" name=""/>
        <dsp:cNvSpPr/>
      </dsp:nvSpPr>
      <dsp:spPr>
        <a:xfrm>
          <a:off x="2144340" y="1453920"/>
          <a:ext cx="2328615" cy="1143633"/>
        </a:xfrm>
        <a:prstGeom prst="ellipse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/>
            <a:t>Competitive</a:t>
          </a:r>
        </a:p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/>
            <a:t>Rivalry</a:t>
          </a:r>
          <a:endParaRPr lang="ko-KR" altLang="en-US" sz="1600" kern="1200"/>
        </a:p>
      </dsp:txBody>
      <dsp:txXfrm>
        <a:off x="2485358" y="1621401"/>
        <a:ext cx="1646579" cy="808671"/>
      </dsp:txXfrm>
    </dsp:sp>
    <dsp:sp modelId="{AF85AF64-7F85-4FAD-8BE9-530AB09172B2}">
      <dsp:nvSpPr>
        <dsp:cNvPr id="0" name=""/>
        <dsp:cNvSpPr/>
      </dsp:nvSpPr>
      <dsp:spPr>
        <a:xfrm rot="16200000">
          <a:off x="3181631" y="1040466"/>
          <a:ext cx="254033" cy="36198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>
        <a:off x="3219736" y="1150967"/>
        <a:ext cx="177823" cy="217188"/>
      </dsp:txXfrm>
    </dsp:sp>
    <dsp:sp modelId="{027A855D-255C-4E58-8399-5E52CD081D46}">
      <dsp:nvSpPr>
        <dsp:cNvPr id="0" name=""/>
        <dsp:cNvSpPr/>
      </dsp:nvSpPr>
      <dsp:spPr>
        <a:xfrm>
          <a:off x="2460932" y="95948"/>
          <a:ext cx="1695430" cy="878664"/>
        </a:xfrm>
        <a:prstGeom prst="ellipse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/>
            <a:t>Threats of new entry</a:t>
          </a:r>
          <a:endParaRPr lang="ko-KR" altLang="en-US" sz="1600" kern="1200"/>
        </a:p>
      </dsp:txBody>
      <dsp:txXfrm>
        <a:off x="2709222" y="224625"/>
        <a:ext cx="1198850" cy="621310"/>
      </dsp:txXfrm>
    </dsp:sp>
    <dsp:sp modelId="{4B1EEBC3-48AE-420D-B0CB-8BCD09D80D26}">
      <dsp:nvSpPr>
        <dsp:cNvPr id="0" name=""/>
        <dsp:cNvSpPr/>
      </dsp:nvSpPr>
      <dsp:spPr>
        <a:xfrm>
          <a:off x="4550597" y="1844747"/>
          <a:ext cx="187044" cy="36198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>
        <a:off x="4550597" y="1917143"/>
        <a:ext cx="130931" cy="217188"/>
      </dsp:txXfrm>
    </dsp:sp>
    <dsp:sp modelId="{2C74ED64-F41A-4B47-AFB6-FF3EB40F3C66}">
      <dsp:nvSpPr>
        <dsp:cNvPr id="0" name=""/>
        <dsp:cNvSpPr/>
      </dsp:nvSpPr>
      <dsp:spPr>
        <a:xfrm>
          <a:off x="4825870" y="1586405"/>
          <a:ext cx="1695430" cy="878664"/>
        </a:xfrm>
        <a:prstGeom prst="ellipse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/>
            <a:t>Buyer power</a:t>
          </a:r>
          <a:endParaRPr lang="ko-KR" altLang="en-US" sz="1600" kern="1200"/>
        </a:p>
      </dsp:txBody>
      <dsp:txXfrm>
        <a:off x="5074160" y="1715082"/>
        <a:ext cx="1198850" cy="621310"/>
      </dsp:txXfrm>
    </dsp:sp>
    <dsp:sp modelId="{3A5A2117-CEAC-401E-B4B3-0EF05F5A5684}">
      <dsp:nvSpPr>
        <dsp:cNvPr id="0" name=""/>
        <dsp:cNvSpPr/>
      </dsp:nvSpPr>
      <dsp:spPr>
        <a:xfrm rot="5400000">
          <a:off x="3181631" y="2649028"/>
          <a:ext cx="254033" cy="36198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>
        <a:off x="3219736" y="2683319"/>
        <a:ext cx="177823" cy="217188"/>
      </dsp:txXfrm>
    </dsp:sp>
    <dsp:sp modelId="{89EC1E61-BF84-429A-BA1B-876D9BC667D6}">
      <dsp:nvSpPr>
        <dsp:cNvPr id="0" name=""/>
        <dsp:cNvSpPr/>
      </dsp:nvSpPr>
      <dsp:spPr>
        <a:xfrm>
          <a:off x="2402957" y="3076861"/>
          <a:ext cx="1811381" cy="878664"/>
        </a:xfrm>
        <a:prstGeom prst="ellipse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/>
            <a:t>Threats of substitutes</a:t>
          </a:r>
          <a:endParaRPr lang="ko-KR" altLang="en-US" sz="1600" kern="1200"/>
        </a:p>
      </dsp:txBody>
      <dsp:txXfrm>
        <a:off x="2668228" y="3205538"/>
        <a:ext cx="1280839" cy="621310"/>
      </dsp:txXfrm>
    </dsp:sp>
    <dsp:sp modelId="{8E7CBCBE-2CE3-483D-80AA-0FD07BEFE408}">
      <dsp:nvSpPr>
        <dsp:cNvPr id="0" name=""/>
        <dsp:cNvSpPr/>
      </dsp:nvSpPr>
      <dsp:spPr>
        <a:xfrm rot="10799973">
          <a:off x="1870622" y="1844757"/>
          <a:ext cx="193427" cy="361980"/>
        </a:xfrm>
        <a:prstGeom prst="rightArrow">
          <a:avLst>
            <a:gd name="adj1" fmla="val 60000"/>
            <a:gd name="adj2" fmla="val 5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 rot="10800000">
        <a:off x="1928650" y="1917153"/>
        <a:ext cx="135399" cy="217188"/>
      </dsp:txXfrm>
    </dsp:sp>
    <dsp:sp modelId="{6A995492-24B0-41F1-ACB4-D1FEC8224542}">
      <dsp:nvSpPr>
        <dsp:cNvPr id="0" name=""/>
        <dsp:cNvSpPr/>
      </dsp:nvSpPr>
      <dsp:spPr>
        <a:xfrm>
          <a:off x="83952" y="1586423"/>
          <a:ext cx="1695430" cy="878664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/>
            <a:t>Supplier power</a:t>
          </a:r>
          <a:endParaRPr lang="ko-KR" altLang="en-US" sz="1600" kern="1200"/>
        </a:p>
      </dsp:txBody>
      <dsp:txXfrm>
        <a:off x="332242" y="1715100"/>
        <a:ext cx="1198850" cy="6213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C1EC0D-3074-4EF6-87FB-504BE2960344}">
      <dsp:nvSpPr>
        <dsp:cNvPr id="0" name=""/>
        <dsp:cNvSpPr/>
      </dsp:nvSpPr>
      <dsp:spPr>
        <a:xfrm>
          <a:off x="2144340" y="1453920"/>
          <a:ext cx="2328615" cy="1143633"/>
        </a:xfrm>
        <a:prstGeom prst="ellipse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/>
            <a:t>Competitive</a:t>
          </a:r>
        </a:p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/>
            <a:t>Rivalry</a:t>
          </a:r>
          <a:endParaRPr lang="ko-KR" altLang="en-US" sz="1600" kern="1200"/>
        </a:p>
      </dsp:txBody>
      <dsp:txXfrm>
        <a:off x="2485358" y="1621401"/>
        <a:ext cx="1646579" cy="808671"/>
      </dsp:txXfrm>
    </dsp:sp>
    <dsp:sp modelId="{AF85AF64-7F85-4FAD-8BE9-530AB09172B2}">
      <dsp:nvSpPr>
        <dsp:cNvPr id="0" name=""/>
        <dsp:cNvSpPr/>
      </dsp:nvSpPr>
      <dsp:spPr>
        <a:xfrm rot="16200000">
          <a:off x="3181631" y="1040466"/>
          <a:ext cx="254033" cy="36198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>
        <a:off x="3219736" y="1150967"/>
        <a:ext cx="177823" cy="217188"/>
      </dsp:txXfrm>
    </dsp:sp>
    <dsp:sp modelId="{027A855D-255C-4E58-8399-5E52CD081D46}">
      <dsp:nvSpPr>
        <dsp:cNvPr id="0" name=""/>
        <dsp:cNvSpPr/>
      </dsp:nvSpPr>
      <dsp:spPr>
        <a:xfrm>
          <a:off x="2460932" y="95948"/>
          <a:ext cx="1695430" cy="878664"/>
        </a:xfrm>
        <a:prstGeom prst="ellipse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/>
            <a:t>Threats of new entry</a:t>
          </a:r>
          <a:endParaRPr lang="ko-KR" altLang="en-US" sz="1600" kern="1200"/>
        </a:p>
      </dsp:txBody>
      <dsp:txXfrm>
        <a:off x="2709222" y="224625"/>
        <a:ext cx="1198850" cy="621310"/>
      </dsp:txXfrm>
    </dsp:sp>
    <dsp:sp modelId="{4B1EEBC3-48AE-420D-B0CB-8BCD09D80D26}">
      <dsp:nvSpPr>
        <dsp:cNvPr id="0" name=""/>
        <dsp:cNvSpPr/>
      </dsp:nvSpPr>
      <dsp:spPr>
        <a:xfrm>
          <a:off x="4550597" y="1844747"/>
          <a:ext cx="187044" cy="36198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>
        <a:off x="4550597" y="1917143"/>
        <a:ext cx="130931" cy="217188"/>
      </dsp:txXfrm>
    </dsp:sp>
    <dsp:sp modelId="{2C74ED64-F41A-4B47-AFB6-FF3EB40F3C66}">
      <dsp:nvSpPr>
        <dsp:cNvPr id="0" name=""/>
        <dsp:cNvSpPr/>
      </dsp:nvSpPr>
      <dsp:spPr>
        <a:xfrm>
          <a:off x="4825870" y="1586405"/>
          <a:ext cx="1695430" cy="878664"/>
        </a:xfrm>
        <a:prstGeom prst="ellipse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/>
            <a:t>Buyer power</a:t>
          </a:r>
          <a:endParaRPr lang="ko-KR" altLang="en-US" sz="1600" kern="1200"/>
        </a:p>
      </dsp:txBody>
      <dsp:txXfrm>
        <a:off x="5074160" y="1715082"/>
        <a:ext cx="1198850" cy="621310"/>
      </dsp:txXfrm>
    </dsp:sp>
    <dsp:sp modelId="{3A5A2117-CEAC-401E-B4B3-0EF05F5A5684}">
      <dsp:nvSpPr>
        <dsp:cNvPr id="0" name=""/>
        <dsp:cNvSpPr/>
      </dsp:nvSpPr>
      <dsp:spPr>
        <a:xfrm rot="5400000">
          <a:off x="3181631" y="2649028"/>
          <a:ext cx="254033" cy="361980"/>
        </a:xfrm>
        <a:prstGeom prst="rightArrow">
          <a:avLst>
            <a:gd name="adj1" fmla="val 60000"/>
            <a:gd name="adj2" fmla="val 5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>
        <a:off x="3219736" y="2683319"/>
        <a:ext cx="177823" cy="217188"/>
      </dsp:txXfrm>
    </dsp:sp>
    <dsp:sp modelId="{89EC1E61-BF84-429A-BA1B-876D9BC667D6}">
      <dsp:nvSpPr>
        <dsp:cNvPr id="0" name=""/>
        <dsp:cNvSpPr/>
      </dsp:nvSpPr>
      <dsp:spPr>
        <a:xfrm>
          <a:off x="2402957" y="3076861"/>
          <a:ext cx="1811381" cy="878664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/>
            <a:t>Threats of substitutes</a:t>
          </a:r>
          <a:endParaRPr lang="ko-KR" altLang="en-US" sz="1600" kern="1200"/>
        </a:p>
      </dsp:txBody>
      <dsp:txXfrm>
        <a:off x="2668228" y="3205538"/>
        <a:ext cx="1280839" cy="621310"/>
      </dsp:txXfrm>
    </dsp:sp>
    <dsp:sp modelId="{8E7CBCBE-2CE3-483D-80AA-0FD07BEFE408}">
      <dsp:nvSpPr>
        <dsp:cNvPr id="0" name=""/>
        <dsp:cNvSpPr/>
      </dsp:nvSpPr>
      <dsp:spPr>
        <a:xfrm rot="10799973">
          <a:off x="1870622" y="1844757"/>
          <a:ext cx="193427" cy="36198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 rot="10800000">
        <a:off x="1928650" y="1917153"/>
        <a:ext cx="135399" cy="217188"/>
      </dsp:txXfrm>
    </dsp:sp>
    <dsp:sp modelId="{6A995492-24B0-41F1-ACB4-D1FEC8224542}">
      <dsp:nvSpPr>
        <dsp:cNvPr id="0" name=""/>
        <dsp:cNvSpPr/>
      </dsp:nvSpPr>
      <dsp:spPr>
        <a:xfrm>
          <a:off x="83952" y="1586423"/>
          <a:ext cx="1695430" cy="878664"/>
        </a:xfrm>
        <a:prstGeom prst="ellipse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/>
            <a:t>Supplier power</a:t>
          </a:r>
          <a:endParaRPr lang="ko-KR" altLang="en-US" sz="1600" kern="1200"/>
        </a:p>
      </dsp:txBody>
      <dsp:txXfrm>
        <a:off x="332242" y="1715100"/>
        <a:ext cx="1198850" cy="62131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C1EC0D-3074-4EF6-87FB-504BE2960344}">
      <dsp:nvSpPr>
        <dsp:cNvPr id="0" name=""/>
        <dsp:cNvSpPr/>
      </dsp:nvSpPr>
      <dsp:spPr>
        <a:xfrm>
          <a:off x="2144340" y="1453920"/>
          <a:ext cx="2328615" cy="1143633"/>
        </a:xfrm>
        <a:prstGeom prst="ellipse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/>
            <a:t>Competitive</a:t>
          </a:r>
        </a:p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/>
            <a:t>Rivalry</a:t>
          </a:r>
          <a:endParaRPr lang="ko-KR" altLang="en-US" sz="1600" kern="1200"/>
        </a:p>
      </dsp:txBody>
      <dsp:txXfrm>
        <a:off x="2485358" y="1621401"/>
        <a:ext cx="1646579" cy="808671"/>
      </dsp:txXfrm>
    </dsp:sp>
    <dsp:sp modelId="{AF85AF64-7F85-4FAD-8BE9-530AB09172B2}">
      <dsp:nvSpPr>
        <dsp:cNvPr id="0" name=""/>
        <dsp:cNvSpPr/>
      </dsp:nvSpPr>
      <dsp:spPr>
        <a:xfrm rot="16200000">
          <a:off x="3181631" y="1040466"/>
          <a:ext cx="254033" cy="36198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>
        <a:off x="3219736" y="1150967"/>
        <a:ext cx="177823" cy="217188"/>
      </dsp:txXfrm>
    </dsp:sp>
    <dsp:sp modelId="{027A855D-255C-4E58-8399-5E52CD081D46}">
      <dsp:nvSpPr>
        <dsp:cNvPr id="0" name=""/>
        <dsp:cNvSpPr/>
      </dsp:nvSpPr>
      <dsp:spPr>
        <a:xfrm>
          <a:off x="2460932" y="95948"/>
          <a:ext cx="1695430" cy="878664"/>
        </a:xfrm>
        <a:prstGeom prst="ellipse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/>
            <a:t>Threats of new entry</a:t>
          </a:r>
          <a:endParaRPr lang="ko-KR" altLang="en-US" sz="1600" kern="1200"/>
        </a:p>
      </dsp:txBody>
      <dsp:txXfrm>
        <a:off x="2709222" y="224625"/>
        <a:ext cx="1198850" cy="621310"/>
      </dsp:txXfrm>
    </dsp:sp>
    <dsp:sp modelId="{4B1EEBC3-48AE-420D-B0CB-8BCD09D80D26}">
      <dsp:nvSpPr>
        <dsp:cNvPr id="0" name=""/>
        <dsp:cNvSpPr/>
      </dsp:nvSpPr>
      <dsp:spPr>
        <a:xfrm>
          <a:off x="4550597" y="1844747"/>
          <a:ext cx="187044" cy="361980"/>
        </a:xfrm>
        <a:prstGeom prst="rightArrow">
          <a:avLst>
            <a:gd name="adj1" fmla="val 60000"/>
            <a:gd name="adj2" fmla="val 5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>
        <a:off x="4550597" y="1917143"/>
        <a:ext cx="130931" cy="217188"/>
      </dsp:txXfrm>
    </dsp:sp>
    <dsp:sp modelId="{2C74ED64-F41A-4B47-AFB6-FF3EB40F3C66}">
      <dsp:nvSpPr>
        <dsp:cNvPr id="0" name=""/>
        <dsp:cNvSpPr/>
      </dsp:nvSpPr>
      <dsp:spPr>
        <a:xfrm>
          <a:off x="4825870" y="1586405"/>
          <a:ext cx="1695430" cy="878664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/>
            <a:t>Buyer power</a:t>
          </a:r>
          <a:endParaRPr lang="ko-KR" altLang="en-US" sz="1600" kern="1200"/>
        </a:p>
      </dsp:txBody>
      <dsp:txXfrm>
        <a:off x="5074160" y="1715082"/>
        <a:ext cx="1198850" cy="621310"/>
      </dsp:txXfrm>
    </dsp:sp>
    <dsp:sp modelId="{3A5A2117-CEAC-401E-B4B3-0EF05F5A5684}">
      <dsp:nvSpPr>
        <dsp:cNvPr id="0" name=""/>
        <dsp:cNvSpPr/>
      </dsp:nvSpPr>
      <dsp:spPr>
        <a:xfrm rot="5400000">
          <a:off x="3181631" y="2649028"/>
          <a:ext cx="254033" cy="36198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>
        <a:off x="3219736" y="2683319"/>
        <a:ext cx="177823" cy="217188"/>
      </dsp:txXfrm>
    </dsp:sp>
    <dsp:sp modelId="{89EC1E61-BF84-429A-BA1B-876D9BC667D6}">
      <dsp:nvSpPr>
        <dsp:cNvPr id="0" name=""/>
        <dsp:cNvSpPr/>
      </dsp:nvSpPr>
      <dsp:spPr>
        <a:xfrm>
          <a:off x="2402957" y="3076861"/>
          <a:ext cx="1811381" cy="878664"/>
        </a:xfrm>
        <a:prstGeom prst="ellipse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/>
            <a:t>Threats of substitutes</a:t>
          </a:r>
          <a:endParaRPr lang="ko-KR" altLang="en-US" sz="1600" kern="1200"/>
        </a:p>
      </dsp:txBody>
      <dsp:txXfrm>
        <a:off x="2668228" y="3205538"/>
        <a:ext cx="1280839" cy="621310"/>
      </dsp:txXfrm>
    </dsp:sp>
    <dsp:sp modelId="{8E7CBCBE-2CE3-483D-80AA-0FD07BEFE408}">
      <dsp:nvSpPr>
        <dsp:cNvPr id="0" name=""/>
        <dsp:cNvSpPr/>
      </dsp:nvSpPr>
      <dsp:spPr>
        <a:xfrm rot="10799973">
          <a:off x="1870622" y="1844757"/>
          <a:ext cx="193427" cy="36198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 rot="10800000">
        <a:off x="1928650" y="1917153"/>
        <a:ext cx="135399" cy="217188"/>
      </dsp:txXfrm>
    </dsp:sp>
    <dsp:sp modelId="{6A995492-24B0-41F1-ACB4-D1FEC8224542}">
      <dsp:nvSpPr>
        <dsp:cNvPr id="0" name=""/>
        <dsp:cNvSpPr/>
      </dsp:nvSpPr>
      <dsp:spPr>
        <a:xfrm>
          <a:off x="83952" y="1586423"/>
          <a:ext cx="1695430" cy="878664"/>
        </a:xfrm>
        <a:prstGeom prst="ellipse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/>
            <a:t>Supplier power</a:t>
          </a:r>
          <a:endParaRPr lang="ko-KR" altLang="en-US" sz="1600" kern="1200"/>
        </a:p>
      </dsp:txBody>
      <dsp:txXfrm>
        <a:off x="332242" y="1715100"/>
        <a:ext cx="1198850" cy="62131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4D6490-F91B-4E5C-8A7E-B9AAD28BB70A}">
      <dsp:nvSpPr>
        <dsp:cNvPr id="0" name=""/>
        <dsp:cNvSpPr/>
      </dsp:nvSpPr>
      <dsp:spPr>
        <a:xfrm>
          <a:off x="92945" y="0"/>
          <a:ext cx="3936529" cy="3936529"/>
        </a:xfrm>
        <a:prstGeom prst="triangle">
          <a:avLst/>
        </a:prstGeom>
        <a:solidFill>
          <a:srgbClr val="FF9B9B"/>
        </a:solidFill>
        <a:ln w="12700" cap="flat" cmpd="sng" algn="ctr">
          <a:solidFill>
            <a:srgbClr val="F4B18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847717-B63E-455A-BFED-93CF2FFCC5B4}">
      <dsp:nvSpPr>
        <dsp:cNvPr id="0" name=""/>
        <dsp:cNvSpPr/>
      </dsp:nvSpPr>
      <dsp:spPr>
        <a:xfrm>
          <a:off x="1269103" y="481042"/>
          <a:ext cx="3456811" cy="71849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4B18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>
              <a:latin typeface="Montserrat Medium" pitchFamily="2" charset="0"/>
            </a:rPr>
            <a:t>Cosmetics Act</a:t>
          </a:r>
          <a:endParaRPr lang="ko-KR" altLang="en-US" sz="2000" kern="1200">
            <a:latin typeface="Montserrat Medium" pitchFamily="2" charset="0"/>
          </a:endParaRPr>
        </a:p>
      </dsp:txBody>
      <dsp:txXfrm>
        <a:off x="1304177" y="516116"/>
        <a:ext cx="3386663" cy="648344"/>
      </dsp:txXfrm>
    </dsp:sp>
    <dsp:sp modelId="{A5AA2EC1-3600-4ABC-B7AB-EBF6B4A0F41B}">
      <dsp:nvSpPr>
        <dsp:cNvPr id="0" name=""/>
        <dsp:cNvSpPr/>
      </dsp:nvSpPr>
      <dsp:spPr>
        <a:xfrm>
          <a:off x="1269103" y="1267482"/>
          <a:ext cx="3456811" cy="71849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4B18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>
              <a:latin typeface="Montserrat Medium" pitchFamily="2" charset="0"/>
            </a:rPr>
            <a:t>Enforcement Decree of</a:t>
          </a:r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>
              <a:latin typeface="Montserrat Medium" pitchFamily="2" charset="0"/>
            </a:rPr>
            <a:t>Cosmetics Act</a:t>
          </a:r>
          <a:endParaRPr lang="ko-KR" altLang="en-US" sz="2000" kern="1200">
            <a:latin typeface="Montserrat Medium" pitchFamily="2" charset="0"/>
          </a:endParaRPr>
        </a:p>
      </dsp:txBody>
      <dsp:txXfrm>
        <a:off x="1304177" y="1302556"/>
        <a:ext cx="3386663" cy="648344"/>
      </dsp:txXfrm>
    </dsp:sp>
    <dsp:sp modelId="{8F3CE164-71CF-4035-ACCE-236DA4050DEE}">
      <dsp:nvSpPr>
        <dsp:cNvPr id="0" name=""/>
        <dsp:cNvSpPr/>
      </dsp:nvSpPr>
      <dsp:spPr>
        <a:xfrm>
          <a:off x="1269103" y="2053921"/>
          <a:ext cx="3456811" cy="71849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4B18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>
              <a:latin typeface="Montserrat Medium" pitchFamily="2" charset="0"/>
            </a:rPr>
            <a:t>Enforcement Rule of</a:t>
          </a:r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>
              <a:latin typeface="Montserrat Medium" pitchFamily="2" charset="0"/>
            </a:rPr>
            <a:t>Cosmetics Act</a:t>
          </a:r>
          <a:endParaRPr lang="ko-KR" altLang="en-US" sz="2000" kern="1200">
            <a:latin typeface="Montserrat Medium" pitchFamily="2" charset="0"/>
          </a:endParaRPr>
        </a:p>
      </dsp:txBody>
      <dsp:txXfrm>
        <a:off x="1304177" y="2088995"/>
        <a:ext cx="3386663" cy="648344"/>
      </dsp:txXfrm>
    </dsp:sp>
    <dsp:sp modelId="{ADCA76FB-ADA1-496C-BF0C-76B51721192B}">
      <dsp:nvSpPr>
        <dsp:cNvPr id="0" name=""/>
        <dsp:cNvSpPr/>
      </dsp:nvSpPr>
      <dsp:spPr>
        <a:xfrm>
          <a:off x="1269103" y="2840361"/>
          <a:ext cx="3456811" cy="71849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4B18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>
              <a:latin typeface="Montserrat Medium" pitchFamily="2" charset="0"/>
            </a:rPr>
            <a:t>MFDS Notification</a:t>
          </a:r>
          <a:endParaRPr lang="ko-KR" altLang="en-US" sz="2000" kern="1200">
            <a:latin typeface="Montserrat Medium" pitchFamily="2" charset="0"/>
          </a:endParaRPr>
        </a:p>
      </dsp:txBody>
      <dsp:txXfrm>
        <a:off x="1304177" y="2875435"/>
        <a:ext cx="3386663" cy="6483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24935A-8854-4966-ABA9-58E0CF7D5758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3DA37A-D9DB-430D-9730-8375EDA2B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627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autynury.com/m/news/view/83430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autynury.com/m/news/view/83430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퍼스널 컬러 정의</a:t>
            </a:r>
            <a:r>
              <a:rPr lang="en-US" altLang="ko-KR"/>
              <a:t>:</a:t>
            </a:r>
          </a:p>
          <a:p>
            <a:endParaRPr lang="en-US" altLang="ko-KR"/>
          </a:p>
          <a:p>
            <a:r>
              <a:rPr lang="ko-KR" altLang="en-US"/>
              <a:t>개인이 가진 신체의 색과 어울리는 색</a:t>
            </a:r>
            <a:r>
              <a:rPr lang="en-US" altLang="ko-KR"/>
              <a:t>. </a:t>
            </a:r>
            <a:r>
              <a:rPr lang="ko-KR" altLang="en-US"/>
              <a:t>사용자에게 생기가 돌고 활기차 보이도록 연출하는 이미지 관리 따위에 효과적이다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DA37A-D9DB-430D-9730-8375EDA2B88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3656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err="1"/>
              <a:t>퍼스널컬러</a:t>
            </a:r>
            <a:r>
              <a:rPr lang="ko-KR" altLang="en-US"/>
              <a:t> 진단은 사람들이 화장품을 선택하는 것에 도움이 됨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DA37A-D9DB-430D-9730-8375EDA2B88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01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DA37A-D9DB-430D-9730-8375EDA2B88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74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결론</a:t>
            </a:r>
            <a:r>
              <a:rPr lang="en-US" altLang="ko-KR"/>
              <a:t>: ‘</a:t>
            </a:r>
            <a:r>
              <a:rPr lang="en-US" altLang="ko-KR" err="1"/>
              <a:t>cosub</a:t>
            </a:r>
            <a:r>
              <a:rPr lang="en-US" altLang="ko-KR"/>
              <a:t>’</a:t>
            </a:r>
            <a:r>
              <a:rPr lang="ko-KR" altLang="en-US"/>
              <a:t>은 색조 화장품 중에서 성장 가능성이 가장 높은 립 제품을 주요 상품으로 선정</a:t>
            </a:r>
            <a:r>
              <a:rPr lang="en-US" altLang="ko-KR"/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또한 화장품 선택에 도움이 되는 </a:t>
            </a:r>
            <a:r>
              <a:rPr lang="ko-KR" altLang="en-US" err="1"/>
              <a:t>퍼스널컬러</a:t>
            </a:r>
            <a:r>
              <a:rPr lang="ko-KR" altLang="en-US"/>
              <a:t> 진단 비용을 절감할 수 있어 미래가 밝다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DA37A-D9DB-430D-9730-8375EDA2B88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520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ko-KR" altLang="en-US"/>
              <a:t>목적</a:t>
            </a:r>
            <a:endParaRPr lang="en-US" altLang="ko-KR"/>
          </a:p>
          <a:p>
            <a:pPr marL="285750" indent="-285750">
              <a:buFontTx/>
              <a:buChar char="-"/>
            </a:pPr>
            <a:endParaRPr lang="en-US" altLang="ko-KR"/>
          </a:p>
          <a:p>
            <a:pPr marL="285750" indent="-285750">
              <a:buFontTx/>
              <a:buChar char="-"/>
            </a:pPr>
            <a:r>
              <a:rPr lang="en-US" altLang="ko-KR"/>
              <a:t>1) To find out the number of people who experience personal color experience</a:t>
            </a:r>
          </a:p>
          <a:p>
            <a:pPr marL="285750" indent="-285750">
              <a:buFontTx/>
              <a:buChar char="-"/>
            </a:pPr>
            <a:r>
              <a:rPr lang="en-US" altLang="ko-KR"/>
              <a:t>2) To find out the number of people who experienced a fail to  buy color cosmetics online shopping.</a:t>
            </a:r>
          </a:p>
          <a:p>
            <a:pPr marL="285750" indent="-285750">
              <a:buFontTx/>
              <a:buChar char="-"/>
            </a:pPr>
            <a:r>
              <a:rPr lang="en-US" altLang="ko-KR"/>
              <a:t>3) To find out our service demand</a:t>
            </a:r>
          </a:p>
          <a:p>
            <a:pPr marL="285750" indent="-285750">
              <a:buFontTx/>
              <a:buChar char="-"/>
            </a:pPr>
            <a:endParaRPr lang="en-US" altLang="ko-KR"/>
          </a:p>
          <a:p>
            <a:pPr marL="285750" indent="-285750">
              <a:buFontTx/>
              <a:buChar char="-"/>
            </a:pPr>
            <a:r>
              <a:rPr lang="en-US" altLang="ko-KR"/>
              <a:t>1) </a:t>
            </a:r>
            <a:r>
              <a:rPr lang="ko-KR" altLang="en-US" err="1"/>
              <a:t>퍼스널컬러</a:t>
            </a:r>
            <a:r>
              <a:rPr lang="ko-KR" altLang="en-US"/>
              <a:t> 진단 경험</a:t>
            </a:r>
            <a:endParaRPr lang="en-US" altLang="ko-KR"/>
          </a:p>
          <a:p>
            <a:pPr marL="285750" indent="-285750">
              <a:buFontTx/>
              <a:buChar char="-"/>
            </a:pPr>
            <a:r>
              <a:rPr lang="en-US" altLang="ko-KR"/>
              <a:t>2) </a:t>
            </a:r>
            <a:r>
              <a:rPr lang="ko-KR" altLang="en-US" err="1"/>
              <a:t>잭조</a:t>
            </a:r>
            <a:r>
              <a:rPr lang="ko-KR" altLang="en-US"/>
              <a:t> 화장품을 온라인으로 </a:t>
            </a:r>
            <a:r>
              <a:rPr lang="ko-KR" altLang="en-US" err="1"/>
              <a:t>구매했을때</a:t>
            </a:r>
            <a:r>
              <a:rPr lang="ko-KR" altLang="en-US"/>
              <a:t> 실패했던 경험 여부 파악</a:t>
            </a:r>
            <a:endParaRPr lang="en-US" altLang="ko-KR"/>
          </a:p>
          <a:p>
            <a:pPr marL="285750" indent="-285750">
              <a:buFontTx/>
              <a:buChar char="-"/>
            </a:pPr>
            <a:r>
              <a:rPr lang="en-US" altLang="ko-KR"/>
              <a:t>3) </a:t>
            </a:r>
            <a:r>
              <a:rPr lang="ko-KR" altLang="en-US"/>
              <a:t>수요예측 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DA37A-D9DB-430D-9730-8375EDA2B88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877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ko-KR" altLang="en-US"/>
              <a:t>결론</a:t>
            </a:r>
            <a:endParaRPr lang="en-US" altLang="ko-KR"/>
          </a:p>
          <a:p>
            <a:pPr marL="285750" indent="-285750">
              <a:buFontTx/>
              <a:buChar char="-"/>
            </a:pPr>
            <a:endParaRPr lang="en-US" altLang="ko-KR"/>
          </a:p>
          <a:p>
            <a:pPr marL="285750" indent="-285750">
              <a:buFontTx/>
              <a:buChar char="-"/>
            </a:pPr>
            <a:r>
              <a:rPr lang="en-US" altLang="ko-KR"/>
              <a:t>1) </a:t>
            </a:r>
            <a:r>
              <a:rPr lang="ko-KR" altLang="en-US" err="1"/>
              <a:t>퍼스널컬러</a:t>
            </a:r>
            <a:r>
              <a:rPr lang="ko-KR" altLang="en-US"/>
              <a:t> 진단 경험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endParaRPr lang="en-US" altLang="ko-KR"/>
          </a:p>
          <a:p>
            <a:pPr marL="285750" indent="-285750">
              <a:buFontTx/>
              <a:buChar char="-"/>
            </a:pPr>
            <a:r>
              <a:rPr lang="en-US" altLang="ko-KR"/>
              <a:t>2) </a:t>
            </a:r>
            <a:r>
              <a:rPr lang="ko-KR" altLang="en-US" err="1"/>
              <a:t>잭조</a:t>
            </a:r>
            <a:r>
              <a:rPr lang="ko-KR" altLang="en-US"/>
              <a:t> 화장품을 온라인으로 </a:t>
            </a:r>
            <a:r>
              <a:rPr lang="ko-KR" altLang="en-US" err="1"/>
              <a:t>구매했을때</a:t>
            </a:r>
            <a:r>
              <a:rPr lang="ko-KR" altLang="en-US"/>
              <a:t> 실패했던 경험 여부 파악 </a:t>
            </a:r>
            <a:r>
              <a:rPr lang="en-US" altLang="ko-KR">
                <a:sym typeface="Wingdings" panose="05000000000000000000" pitchFamily="2" charset="2"/>
              </a:rPr>
              <a:t></a:t>
            </a:r>
            <a:r>
              <a:rPr lang="ko-KR" altLang="en-US" sz="12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온라인 후기만으로는 자신에게 어울리는 립 제품을 찾기에 한계가 있음</a:t>
            </a:r>
            <a:r>
              <a:rPr lang="en-US" altLang="ko-KR">
                <a:sym typeface="Wingdings" panose="05000000000000000000" pitchFamily="2" charset="2"/>
              </a:rPr>
              <a:t> </a:t>
            </a:r>
            <a:endParaRPr lang="en-US" altLang="ko-KR"/>
          </a:p>
          <a:p>
            <a:pPr marL="285750" indent="-285750">
              <a:buFontTx/>
              <a:buChar char="-"/>
            </a:pPr>
            <a:r>
              <a:rPr lang="en-US" altLang="ko-KR"/>
              <a:t>3) </a:t>
            </a:r>
            <a:r>
              <a:rPr lang="ko-KR" altLang="en-US"/>
              <a:t>수요예측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DA37A-D9DB-430D-9730-8375EDA2B88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9235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ko-KR" altLang="en-US"/>
              <a:t>결론</a:t>
            </a:r>
            <a:endParaRPr lang="en-US" altLang="ko-KR"/>
          </a:p>
          <a:p>
            <a:pPr marL="285750" indent="-285750">
              <a:buFontTx/>
              <a:buChar char="-"/>
            </a:pPr>
            <a:endParaRPr lang="en-US" altLang="ko-KR"/>
          </a:p>
          <a:p>
            <a:pPr marL="285750" indent="-285750">
              <a:buFontTx/>
              <a:buChar char="-"/>
            </a:pPr>
            <a:r>
              <a:rPr lang="en-US" altLang="ko-KR"/>
              <a:t>1) </a:t>
            </a:r>
            <a:r>
              <a:rPr lang="ko-KR" altLang="en-US" err="1"/>
              <a:t>퍼스널컬러</a:t>
            </a:r>
            <a:r>
              <a:rPr lang="ko-KR" altLang="en-US"/>
              <a:t> 진단 경험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endParaRPr lang="en-US" altLang="ko-KR"/>
          </a:p>
          <a:p>
            <a:pPr marL="285750" indent="-285750">
              <a:buFontTx/>
              <a:buChar char="-"/>
            </a:pPr>
            <a:r>
              <a:rPr lang="en-US" altLang="ko-KR"/>
              <a:t>2) </a:t>
            </a:r>
            <a:r>
              <a:rPr lang="ko-KR" altLang="en-US" err="1"/>
              <a:t>잭조</a:t>
            </a:r>
            <a:r>
              <a:rPr lang="ko-KR" altLang="en-US"/>
              <a:t> 화장품을 온라인으로 </a:t>
            </a:r>
            <a:r>
              <a:rPr lang="ko-KR" altLang="en-US" err="1"/>
              <a:t>구매했을때</a:t>
            </a:r>
            <a:r>
              <a:rPr lang="ko-KR" altLang="en-US"/>
              <a:t> 실패했던 경험 여부 파악 </a:t>
            </a:r>
            <a:r>
              <a:rPr lang="en-US" altLang="ko-KR">
                <a:sym typeface="Wingdings" panose="05000000000000000000" pitchFamily="2" charset="2"/>
              </a:rPr>
              <a:t></a:t>
            </a:r>
            <a:r>
              <a:rPr lang="ko-KR" altLang="en-US" sz="12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온라인 후기만으로는 자신에게 어울리는 립 제품을 찾기에 한계가 있음</a:t>
            </a:r>
            <a:r>
              <a:rPr lang="en-US" altLang="ko-KR">
                <a:sym typeface="Wingdings" panose="05000000000000000000" pitchFamily="2" charset="2"/>
              </a:rPr>
              <a:t> </a:t>
            </a:r>
            <a:endParaRPr lang="en-US" altLang="ko-KR"/>
          </a:p>
          <a:p>
            <a:pPr marL="285750" indent="-285750">
              <a:buFontTx/>
              <a:buChar char="-"/>
            </a:pPr>
            <a:r>
              <a:rPr lang="en-US" altLang="ko-KR"/>
              <a:t>3) </a:t>
            </a:r>
            <a:r>
              <a:rPr lang="ko-KR" altLang="en-US"/>
              <a:t>수요예측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DA37A-D9DB-430D-9730-8375EDA2B88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252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ko-KR" altLang="en-US"/>
              <a:t>결론</a:t>
            </a:r>
            <a:endParaRPr lang="en-US" altLang="ko-KR"/>
          </a:p>
          <a:p>
            <a:pPr marL="285750" indent="-285750">
              <a:buFontTx/>
              <a:buChar char="-"/>
            </a:pPr>
            <a:endParaRPr lang="en-US" altLang="ko-KR"/>
          </a:p>
          <a:p>
            <a:pPr marL="285750" indent="-285750">
              <a:buFontTx/>
              <a:buChar char="-"/>
            </a:pPr>
            <a:r>
              <a:rPr lang="en-US" altLang="ko-KR"/>
              <a:t>1) </a:t>
            </a:r>
            <a:r>
              <a:rPr lang="ko-KR" altLang="en-US" err="1"/>
              <a:t>퍼스널컬러</a:t>
            </a:r>
            <a:r>
              <a:rPr lang="ko-KR" altLang="en-US"/>
              <a:t> 진단 경험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endParaRPr lang="en-US" altLang="ko-KR"/>
          </a:p>
          <a:p>
            <a:pPr marL="285750" indent="-285750">
              <a:buFontTx/>
              <a:buChar char="-"/>
            </a:pPr>
            <a:r>
              <a:rPr lang="en-US" altLang="ko-KR"/>
              <a:t>2) </a:t>
            </a:r>
            <a:r>
              <a:rPr lang="ko-KR" altLang="en-US" err="1"/>
              <a:t>잭조</a:t>
            </a:r>
            <a:r>
              <a:rPr lang="ko-KR" altLang="en-US"/>
              <a:t> 화장품을 온라인으로 </a:t>
            </a:r>
            <a:r>
              <a:rPr lang="ko-KR" altLang="en-US" err="1"/>
              <a:t>구매했을때</a:t>
            </a:r>
            <a:r>
              <a:rPr lang="ko-KR" altLang="en-US"/>
              <a:t> 실패했던 경험 여부 파악 </a:t>
            </a:r>
            <a:r>
              <a:rPr lang="en-US" altLang="ko-KR">
                <a:sym typeface="Wingdings" panose="05000000000000000000" pitchFamily="2" charset="2"/>
              </a:rPr>
              <a:t></a:t>
            </a:r>
            <a:r>
              <a:rPr lang="ko-KR" altLang="en-US" sz="12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온라인 후기만으로는 자신에게 어울리는 립 제품을 찾기에 한계가 있음</a:t>
            </a:r>
            <a:r>
              <a:rPr lang="en-US" altLang="ko-KR">
                <a:sym typeface="Wingdings" panose="05000000000000000000" pitchFamily="2" charset="2"/>
              </a:rPr>
              <a:t> </a:t>
            </a:r>
            <a:endParaRPr lang="en-US" altLang="ko-KR"/>
          </a:p>
          <a:p>
            <a:pPr marL="285750" indent="-285750">
              <a:buFontTx/>
              <a:buChar char="-"/>
            </a:pPr>
            <a:r>
              <a:rPr lang="en-US" altLang="ko-KR"/>
              <a:t>3) </a:t>
            </a:r>
            <a:r>
              <a:rPr lang="ko-KR" altLang="en-US"/>
              <a:t>수요예측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DA37A-D9DB-430D-9730-8375EDA2B88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1113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평균 가격</a:t>
            </a:r>
            <a:r>
              <a:rPr lang="en-US" altLang="ko-KR"/>
              <a:t>: 11,181</a:t>
            </a:r>
          </a:p>
          <a:p>
            <a:r>
              <a:rPr lang="en-US" altLang="ko-KR"/>
              <a:t>3</a:t>
            </a:r>
            <a:r>
              <a:rPr lang="ko-KR" altLang="en-US"/>
              <a:t>개월에 서비스 </a:t>
            </a:r>
            <a:r>
              <a:rPr lang="en-US" altLang="ko-KR"/>
              <a:t>2</a:t>
            </a:r>
            <a:r>
              <a:rPr lang="ko-KR" altLang="en-US"/>
              <a:t>번 이용 </a:t>
            </a:r>
            <a:r>
              <a:rPr lang="en-US" altLang="ko-KR"/>
              <a:t>-&gt; </a:t>
            </a:r>
            <a:r>
              <a:rPr lang="ko-KR" altLang="en-US"/>
              <a:t>제품 </a:t>
            </a:r>
            <a:r>
              <a:rPr lang="en-US" altLang="ko-KR"/>
              <a:t>1</a:t>
            </a:r>
            <a:r>
              <a:rPr lang="ko-KR" altLang="en-US"/>
              <a:t>개씩 배송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DA37A-D9DB-430D-9730-8375EDA2B88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4982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Substitute</a:t>
            </a:r>
          </a:p>
          <a:p>
            <a:r>
              <a:rPr lang="en-US" altLang="ko-KR"/>
              <a:t>- The method of offline lip color testing requires effort</a:t>
            </a:r>
          </a:p>
          <a:p>
            <a:pPr marL="171450" indent="-171450">
              <a:buFontTx/>
              <a:buChar char="-"/>
            </a:pPr>
            <a:r>
              <a:rPr lang="en-US" altLang="ko-KR"/>
              <a:t>No service to completely replace the experience subscription service of 'COSUB’.</a:t>
            </a:r>
          </a:p>
          <a:p>
            <a:pPr marL="171450" indent="-171450">
              <a:buFontTx/>
              <a:buChar char="-"/>
            </a:pPr>
            <a:endParaRPr lang="en-US" altLang="ko-KR"/>
          </a:p>
          <a:p>
            <a:pPr marL="0" indent="0">
              <a:buFontTx/>
              <a:buNone/>
            </a:pPr>
            <a:endParaRPr lang="en-US" altLang="ko-KR"/>
          </a:p>
          <a:p>
            <a:pPr marL="0" indent="0">
              <a:buFontTx/>
              <a:buNone/>
            </a:pPr>
            <a:r>
              <a:rPr lang="en-US" altLang="ko-KR"/>
              <a:t>Supplier power</a:t>
            </a:r>
          </a:p>
          <a:p>
            <a:pPr marL="171450" indent="-171450">
              <a:buFontTx/>
              <a:buChar char="-"/>
            </a:pPr>
            <a:r>
              <a:rPr lang="en-US" altLang="ko-KR"/>
              <a:t>All cosmetics companies that sell lip products are suppliers -&gt; Many alternative suppliers</a:t>
            </a:r>
          </a:p>
          <a:p>
            <a:pPr marL="171450" indent="-171450">
              <a:buFontTx/>
              <a:buChar char="-"/>
            </a:pPr>
            <a:r>
              <a:rPr lang="en-US" altLang="ko-KR"/>
              <a:t>Supplier's sales can increase due to product promotion effect by using 'COSUB' -&gt; Supplier engagement is high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/>
              <a:t>Excluding inflation, the price of cosmetics sold is constant -&gt; Low possibility of change in unit price of supply products</a:t>
            </a:r>
          </a:p>
          <a:p>
            <a:pPr marL="0" indent="0">
              <a:buFontTx/>
              <a:buNone/>
            </a:pPr>
            <a:endParaRPr lang="en-US" altLang="ko-KR"/>
          </a:p>
          <a:p>
            <a:pPr marL="0" indent="0">
              <a:buFontTx/>
              <a:buNone/>
            </a:pPr>
            <a:r>
              <a:rPr lang="en-US" altLang="ko-KR"/>
              <a:t>Competitive Rivalry</a:t>
            </a:r>
          </a:p>
          <a:p>
            <a:pPr marL="171450" indent="-171450">
              <a:buFontTx/>
              <a:buChar char="-"/>
            </a:pPr>
            <a:r>
              <a:rPr lang="en-US" altLang="ko-KR"/>
              <a:t>Big difference in the way of experience from existing cosmetics companies -&gt; Low competition</a:t>
            </a:r>
          </a:p>
          <a:p>
            <a:pPr marL="628650" lvl="1" indent="-171450">
              <a:buFontTx/>
              <a:buChar char="-"/>
            </a:pPr>
            <a:endParaRPr lang="en-US" altLang="ko-KR"/>
          </a:p>
          <a:p>
            <a:pPr marL="0" indent="0">
              <a:buFontTx/>
              <a:buNone/>
            </a:pPr>
            <a:r>
              <a:rPr lang="en-US" altLang="ko-KR"/>
              <a:t>Threats of new entry</a:t>
            </a:r>
          </a:p>
          <a:p>
            <a:pPr marL="0" indent="0">
              <a:buFontTx/>
              <a:buNone/>
            </a:pPr>
            <a:r>
              <a:rPr lang="en-US" altLang="ko-KR"/>
              <a:t>- Agreements with various cosmetics brands, data on personal color analysis, and AI development costs are required → High entry barriers</a:t>
            </a:r>
          </a:p>
          <a:p>
            <a:pPr marL="0" indent="0">
              <a:buFontTx/>
              <a:buNone/>
            </a:pPr>
            <a:r>
              <a:rPr lang="en-US" altLang="ko-KR"/>
              <a:t>- Not only purchasing cosmetics but also accessing various contents related to cosmetics through the community service --&gt; High brand loyalty</a:t>
            </a:r>
          </a:p>
          <a:p>
            <a:pPr marL="0" indent="0">
              <a:buFontTx/>
              <a:buNone/>
            </a:pPr>
            <a:endParaRPr lang="en-US" altLang="ko-KR"/>
          </a:p>
          <a:p>
            <a:pPr marL="0" indent="0">
              <a:buFontTx/>
              <a:buNone/>
            </a:pPr>
            <a:r>
              <a:rPr lang="en-US" altLang="ko-KR"/>
              <a:t>Buyer power</a:t>
            </a:r>
          </a:p>
          <a:p>
            <a:pPr marL="0" indent="0">
              <a:buFontTx/>
              <a:buNone/>
            </a:pPr>
            <a:r>
              <a:rPr lang="en-US" altLang="ko-KR"/>
              <a:t>- According to statistics that an average of four lip products are used per person, two products are used for one subscription to COSUB, and two subscriptions are expected per person</a:t>
            </a:r>
          </a:p>
          <a:p>
            <a:pPr marL="0" indent="0">
              <a:buFontTx/>
              <a:buNone/>
            </a:pPr>
            <a:r>
              <a:rPr lang="en-US" altLang="ko-KR"/>
              <a:t>- Unable to replace 'COSUB' from the buyer's point of view</a:t>
            </a:r>
          </a:p>
          <a:p>
            <a:pPr marL="0" indent="0">
              <a:buFontTx/>
              <a:buNone/>
            </a:pPr>
            <a:r>
              <a:rPr lang="en-US" altLang="ko-KR"/>
              <a:t>- Experiencing a variety of colors at the same price -&gt; Having a value to pay price from the buyer's point of view</a:t>
            </a:r>
          </a:p>
          <a:p>
            <a:pPr marL="171450" indent="-171450">
              <a:buFontTx/>
              <a:buChar char="-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DA37A-D9DB-430D-9730-8375EDA2B88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2639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Substitute</a:t>
            </a:r>
          </a:p>
          <a:p>
            <a:r>
              <a:rPr lang="en-US" altLang="ko-KR"/>
              <a:t>- The method of offline lip color testing requires effort</a:t>
            </a:r>
          </a:p>
          <a:p>
            <a:pPr marL="171450" indent="-171450">
              <a:buFontTx/>
              <a:buChar char="-"/>
            </a:pPr>
            <a:r>
              <a:rPr lang="en-US" altLang="ko-KR"/>
              <a:t>No service to completely replace the experience subscription service of 'COSUB’.</a:t>
            </a:r>
          </a:p>
          <a:p>
            <a:pPr marL="171450" indent="-171450">
              <a:buFontTx/>
              <a:buChar char="-"/>
            </a:pPr>
            <a:endParaRPr lang="en-US" altLang="ko-KR"/>
          </a:p>
          <a:p>
            <a:pPr marL="0" indent="0">
              <a:buFontTx/>
              <a:buNone/>
            </a:pPr>
            <a:endParaRPr lang="en-US" altLang="ko-KR"/>
          </a:p>
          <a:p>
            <a:pPr marL="0" indent="0">
              <a:buFontTx/>
              <a:buNone/>
            </a:pPr>
            <a:r>
              <a:rPr lang="en-US" altLang="ko-KR"/>
              <a:t>Supplier power</a:t>
            </a:r>
          </a:p>
          <a:p>
            <a:pPr marL="171450" indent="-171450">
              <a:buFontTx/>
              <a:buChar char="-"/>
            </a:pPr>
            <a:r>
              <a:rPr lang="en-US" altLang="ko-KR"/>
              <a:t>All cosmetics companies that sell lip products are suppliers -&gt; Many alternative suppliers</a:t>
            </a:r>
          </a:p>
          <a:p>
            <a:pPr marL="171450" indent="-171450">
              <a:buFontTx/>
              <a:buChar char="-"/>
            </a:pPr>
            <a:r>
              <a:rPr lang="en-US" altLang="ko-KR"/>
              <a:t>Supplier's sales can increase due to product promotion effect by using 'COSUB' -&gt; Supplier engagement is high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/>
              <a:t>Excluding inflation, the price of cosmetics sold is constant -&gt; Low possibility of change in unit price of supply products</a:t>
            </a:r>
          </a:p>
          <a:p>
            <a:pPr marL="0" indent="0">
              <a:buFontTx/>
              <a:buNone/>
            </a:pPr>
            <a:endParaRPr lang="en-US" altLang="ko-KR"/>
          </a:p>
          <a:p>
            <a:pPr marL="0" indent="0">
              <a:buFontTx/>
              <a:buNone/>
            </a:pPr>
            <a:r>
              <a:rPr lang="en-US" altLang="ko-KR"/>
              <a:t>Competitive Rivalry</a:t>
            </a:r>
          </a:p>
          <a:p>
            <a:pPr marL="171450" indent="-171450">
              <a:buFontTx/>
              <a:buChar char="-"/>
            </a:pPr>
            <a:r>
              <a:rPr lang="en-US" altLang="ko-KR"/>
              <a:t>Big difference in the way of experience from existing cosmetics companies -&gt; Low competition</a:t>
            </a:r>
          </a:p>
          <a:p>
            <a:pPr marL="628650" lvl="1" indent="-171450">
              <a:buFontTx/>
              <a:buChar char="-"/>
            </a:pPr>
            <a:endParaRPr lang="en-US" altLang="ko-KR"/>
          </a:p>
          <a:p>
            <a:pPr marL="0" indent="0">
              <a:buFontTx/>
              <a:buNone/>
            </a:pPr>
            <a:r>
              <a:rPr lang="en-US" altLang="ko-KR"/>
              <a:t>Threats of new entry</a:t>
            </a:r>
          </a:p>
          <a:p>
            <a:pPr marL="0" indent="0">
              <a:buFontTx/>
              <a:buNone/>
            </a:pPr>
            <a:r>
              <a:rPr lang="en-US" altLang="ko-KR"/>
              <a:t>- Agreements with various cosmetics brands, data on personal color analysis, and AI development costs are required → High entry barriers</a:t>
            </a:r>
          </a:p>
          <a:p>
            <a:pPr marL="0" indent="0">
              <a:buFontTx/>
              <a:buNone/>
            </a:pPr>
            <a:r>
              <a:rPr lang="en-US" altLang="ko-KR"/>
              <a:t>- Not only purchasing cosmetics but also accessing various contents related to cosmetics through the community service --&gt; High brand loyalty</a:t>
            </a:r>
          </a:p>
          <a:p>
            <a:pPr marL="0" indent="0">
              <a:buFontTx/>
              <a:buNone/>
            </a:pPr>
            <a:endParaRPr lang="en-US" altLang="ko-KR"/>
          </a:p>
          <a:p>
            <a:pPr marL="0" indent="0">
              <a:buFontTx/>
              <a:buNone/>
            </a:pPr>
            <a:r>
              <a:rPr lang="en-US" altLang="ko-KR"/>
              <a:t>Buyer power</a:t>
            </a:r>
          </a:p>
          <a:p>
            <a:pPr marL="0" indent="0">
              <a:buFontTx/>
              <a:buNone/>
            </a:pPr>
            <a:r>
              <a:rPr lang="en-US" altLang="ko-KR"/>
              <a:t>- According to statistics that an average of four lip products are used per person, two products are used for one subscription to COSUB, and two subscriptions are expected per person</a:t>
            </a:r>
          </a:p>
          <a:p>
            <a:pPr marL="0" indent="0">
              <a:buFontTx/>
              <a:buNone/>
            </a:pPr>
            <a:r>
              <a:rPr lang="en-US" altLang="ko-KR"/>
              <a:t>- Unable to replace 'COSUB' from the buyer's point of view</a:t>
            </a:r>
          </a:p>
          <a:p>
            <a:pPr marL="0" indent="0">
              <a:buFontTx/>
              <a:buNone/>
            </a:pPr>
            <a:r>
              <a:rPr lang="en-US" altLang="ko-KR"/>
              <a:t>- Experiencing a variety of colors at the same price -&gt; Having a value to pay price from the buyer's point of view</a:t>
            </a:r>
          </a:p>
          <a:p>
            <a:pPr marL="171450" indent="-171450">
              <a:buFontTx/>
              <a:buChar char="-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DA37A-D9DB-430D-9730-8375EDA2B88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253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>
              <a:ea typeface="+mn-lt"/>
              <a:cs typeface="+mn-lt"/>
            </a:endParaRPr>
          </a:p>
          <a:p>
            <a:pPr algn="l"/>
            <a:r>
              <a:rPr lang="en-US" altLang="ko-KR">
                <a:latin typeface="+mj-lt"/>
              </a:rPr>
              <a:t>1.</a:t>
            </a:r>
            <a:r>
              <a:rPr lang="ko-KR" altLang="en-US">
                <a:latin typeface="+mj-lt"/>
              </a:rPr>
              <a:t> 사진 예시 </a:t>
            </a:r>
            <a:endParaRPr lang="en-US" altLang="ko-KR">
              <a:latin typeface="+mj-lt"/>
            </a:endParaRPr>
          </a:p>
          <a:p>
            <a:pPr algn="l"/>
            <a:r>
              <a:rPr lang="en-US" altLang="ko-KR">
                <a:latin typeface="+mj-lt"/>
              </a:rPr>
              <a:t>-&gt; </a:t>
            </a:r>
            <a:r>
              <a:rPr lang="ko-KR" altLang="en-US">
                <a:latin typeface="+mj-lt"/>
              </a:rPr>
              <a:t>퍼스널 컬러를 알면 자신에게 어울리는 최적의 </a:t>
            </a:r>
            <a:r>
              <a:rPr lang="en-US" altLang="ko-KR">
                <a:latin typeface="+mj-lt"/>
              </a:rPr>
              <a:t>Makeup</a:t>
            </a:r>
            <a:r>
              <a:rPr lang="ko-KR" altLang="en-US">
                <a:latin typeface="+mj-lt"/>
              </a:rPr>
              <a:t>을 할 수 있음</a:t>
            </a:r>
            <a:endParaRPr lang="en-US" altLang="ko-KR">
              <a:latin typeface="+mj-lt"/>
            </a:endParaRPr>
          </a:p>
          <a:p>
            <a:pPr algn="l"/>
            <a:endParaRPr lang="en-US" altLang="ko-KR">
              <a:latin typeface="+mj-lt"/>
            </a:endParaRPr>
          </a:p>
          <a:p>
            <a:pPr algn="l"/>
            <a:r>
              <a:rPr lang="en-US" altLang="ko-KR">
                <a:latin typeface="+mj-lt"/>
              </a:rPr>
              <a:t>2. </a:t>
            </a:r>
            <a:r>
              <a:rPr lang="ko-KR" altLang="en-US">
                <a:latin typeface="+mj-lt"/>
              </a:rPr>
              <a:t>많은 사람들이 자신에게 어울리는 </a:t>
            </a:r>
            <a:r>
              <a:rPr lang="ko-KR" altLang="en-US" err="1">
                <a:latin typeface="+mj-lt"/>
              </a:rPr>
              <a:t>립제품을</a:t>
            </a:r>
            <a:r>
              <a:rPr lang="ko-KR" altLang="en-US">
                <a:latin typeface="+mj-lt"/>
              </a:rPr>
              <a:t> 찾고자 많은 돈을 사용한다는 것을 </a:t>
            </a:r>
            <a:r>
              <a:rPr lang="ko-KR" altLang="en-US" err="1">
                <a:latin typeface="+mj-lt"/>
              </a:rPr>
              <a:t>알게됨</a:t>
            </a:r>
            <a:endParaRPr lang="en-US" altLang="ko-KR">
              <a:latin typeface="+mj-lt"/>
            </a:endParaRPr>
          </a:p>
          <a:p>
            <a:pPr algn="l"/>
            <a:r>
              <a:rPr lang="en-US" altLang="ko-KR">
                <a:latin typeface="+mj-lt"/>
              </a:rPr>
              <a:t>-&gt; We</a:t>
            </a:r>
            <a:r>
              <a:rPr lang="ko-KR" altLang="en-US">
                <a:latin typeface="+mj-lt"/>
              </a:rPr>
              <a:t> </a:t>
            </a:r>
            <a:r>
              <a:rPr lang="en-US" altLang="ko-KR">
                <a:latin typeface="+mj-lt"/>
              </a:rPr>
              <a:t>want</a:t>
            </a:r>
            <a:r>
              <a:rPr lang="ko-KR" altLang="en-US">
                <a:latin typeface="+mj-lt"/>
              </a:rPr>
              <a:t> </a:t>
            </a:r>
            <a:r>
              <a:rPr lang="en-US" altLang="ko-KR">
                <a:latin typeface="+mj-lt"/>
              </a:rPr>
              <a:t>to</a:t>
            </a:r>
            <a:r>
              <a:rPr lang="ko-KR" altLang="en-US">
                <a:latin typeface="+mj-lt"/>
              </a:rPr>
              <a:t> </a:t>
            </a:r>
            <a:r>
              <a:rPr lang="en-US" altLang="ko-KR">
                <a:latin typeface="+mj-lt"/>
              </a:rPr>
              <a:t>reduce</a:t>
            </a:r>
            <a:r>
              <a:rPr lang="ko-KR" altLang="en-US">
                <a:latin typeface="+mj-lt"/>
              </a:rPr>
              <a:t> </a:t>
            </a:r>
            <a:r>
              <a:rPr lang="en-US" altLang="ko-KR">
                <a:latin typeface="+mj-lt"/>
              </a:rPr>
              <a:t>the</a:t>
            </a:r>
            <a:r>
              <a:rPr lang="ko-KR" altLang="en-US">
                <a:latin typeface="+mj-lt"/>
              </a:rPr>
              <a:t> </a:t>
            </a:r>
            <a:r>
              <a:rPr lang="en-US" altLang="ko-KR">
                <a:latin typeface="+mj-lt"/>
              </a:rPr>
              <a:t>cost to find best lip color</a:t>
            </a:r>
          </a:p>
          <a:p>
            <a:pPr algn="l"/>
            <a:endParaRPr lang="en-US" altLang="ko-KR">
              <a:latin typeface="+mj-lt"/>
            </a:endParaRPr>
          </a:p>
          <a:p>
            <a:pPr algn="l"/>
            <a:r>
              <a:rPr lang="ko-KR" altLang="en-US" err="1">
                <a:latin typeface="+mj-lt"/>
              </a:rPr>
              <a:t>월정액을</a:t>
            </a:r>
            <a:r>
              <a:rPr lang="ko-KR" altLang="en-US">
                <a:latin typeface="+mj-lt"/>
              </a:rPr>
              <a:t> 지불해 퍼스널 컬러를 진단받고</a:t>
            </a:r>
            <a:r>
              <a:rPr lang="en-US" altLang="ko-KR">
                <a:latin typeface="+mj-lt"/>
              </a:rPr>
              <a:t>, </a:t>
            </a:r>
            <a:r>
              <a:rPr lang="ko-KR" altLang="en-US">
                <a:latin typeface="+mj-lt"/>
              </a:rPr>
              <a:t>이를 기반한 메이크업 제품 구입을 도와줄 것을 다짐함</a:t>
            </a:r>
            <a:r>
              <a:rPr lang="en-US" altLang="ko-KR">
                <a:latin typeface="+mj-lt"/>
              </a:rPr>
              <a:t>.</a:t>
            </a:r>
            <a:endParaRPr lang="ko-KR" altLang="en-US">
              <a:latin typeface="+mj-lt"/>
            </a:endParaRPr>
          </a:p>
          <a:p>
            <a:pPr marL="0" indent="0">
              <a:buNone/>
            </a:pPr>
            <a:endParaRPr lang="en-US" altLang="ko-KR">
              <a:ea typeface="+mn-lt"/>
              <a:cs typeface="+mn-l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>
                <a:ea typeface="+mn-lt"/>
                <a:cs typeface="+mn-lt"/>
              </a:rPr>
              <a:t>평균 색조 화장품 개수 </a:t>
            </a:r>
            <a:r>
              <a:rPr lang="ko-KR" altLang="en-US" err="1">
                <a:hlinkClick r:id="rId3"/>
              </a:rPr>
              <a:t>뷰티누리</a:t>
            </a:r>
            <a:r>
              <a:rPr lang="ko-KR" altLang="en-US">
                <a:hlinkClick r:id="rId3"/>
              </a:rPr>
              <a:t> </a:t>
            </a:r>
            <a:r>
              <a:rPr lang="en-US" altLang="ko-KR">
                <a:hlinkClick r:id="rId3"/>
              </a:rPr>
              <a:t>- </a:t>
            </a:r>
            <a:r>
              <a:rPr lang="ko-KR" altLang="en-US">
                <a:hlinkClick r:id="rId3"/>
              </a:rPr>
              <a:t>화장품신문 </a:t>
            </a:r>
            <a:r>
              <a:rPr lang="en-US" altLang="ko-KR">
                <a:hlinkClick r:id="rId3"/>
              </a:rPr>
              <a:t>(Beautynury.com) :: 2040 </a:t>
            </a:r>
            <a:r>
              <a:rPr lang="ko-KR" altLang="en-US">
                <a:hlinkClick r:id="rId3"/>
              </a:rPr>
              <a:t>여성들 색조 화장품 평균 </a:t>
            </a:r>
            <a:r>
              <a:rPr lang="en-US" altLang="ko-KR">
                <a:hlinkClick r:id="rId3"/>
              </a:rPr>
              <a:t>4</a:t>
            </a:r>
            <a:r>
              <a:rPr lang="ko-KR" altLang="en-US">
                <a:hlinkClick r:id="rId3"/>
              </a:rPr>
              <a:t>개 사용</a:t>
            </a:r>
            <a:r>
              <a:rPr lang="en-US" altLang="ko-KR">
                <a:hlinkClick r:id="rId3"/>
              </a:rPr>
              <a:t>…</a:t>
            </a:r>
            <a:r>
              <a:rPr lang="ko-KR" altLang="en-US">
                <a:hlinkClick r:id="rId3"/>
              </a:rPr>
              <a:t>입술 화장 중시</a:t>
            </a:r>
            <a:endParaRPr lang="en-US" altLang="ko-KR">
              <a:ea typeface="맑은 고딕"/>
            </a:endParaRPr>
          </a:p>
          <a:p>
            <a:pPr marL="0" indent="0">
              <a:buNone/>
            </a:pPr>
            <a:endParaRPr lang="en-US" altLang="ko-KR">
              <a:ea typeface="+mn-lt"/>
              <a:cs typeface="+mn-lt"/>
            </a:endParaRPr>
          </a:p>
          <a:p>
            <a:pPr marL="0" indent="0">
              <a:buNone/>
            </a:pPr>
            <a:endParaRPr lang="en-US" altLang="ko-KR">
              <a:ea typeface="맑은 고딕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DA37A-D9DB-430D-9730-8375EDA2B88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6659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Substitute</a:t>
            </a:r>
          </a:p>
          <a:p>
            <a:r>
              <a:rPr lang="en-US" altLang="ko-KR"/>
              <a:t>- The method of offline lip color testing requires effort</a:t>
            </a:r>
          </a:p>
          <a:p>
            <a:pPr marL="171450" indent="-171450">
              <a:buFontTx/>
              <a:buChar char="-"/>
            </a:pPr>
            <a:r>
              <a:rPr lang="en-US" altLang="ko-KR"/>
              <a:t>No service to completely replace the experience subscription service of 'COSUB’.</a:t>
            </a:r>
          </a:p>
          <a:p>
            <a:pPr marL="171450" indent="-171450">
              <a:buFontTx/>
              <a:buChar char="-"/>
            </a:pPr>
            <a:endParaRPr lang="en-US" altLang="ko-KR"/>
          </a:p>
          <a:p>
            <a:pPr marL="0" indent="0">
              <a:buFontTx/>
              <a:buNone/>
            </a:pPr>
            <a:endParaRPr lang="en-US" altLang="ko-KR"/>
          </a:p>
          <a:p>
            <a:pPr marL="0" indent="0">
              <a:buFontTx/>
              <a:buNone/>
            </a:pPr>
            <a:r>
              <a:rPr lang="en-US" altLang="ko-KR"/>
              <a:t>Supplier power</a:t>
            </a:r>
          </a:p>
          <a:p>
            <a:pPr marL="171450" indent="-171450">
              <a:buFontTx/>
              <a:buChar char="-"/>
            </a:pPr>
            <a:r>
              <a:rPr lang="en-US" altLang="ko-KR"/>
              <a:t>All cosmetics companies that sell lip products are suppliers -&gt; Many alternative suppliers</a:t>
            </a:r>
          </a:p>
          <a:p>
            <a:pPr marL="171450" indent="-171450">
              <a:buFontTx/>
              <a:buChar char="-"/>
            </a:pPr>
            <a:r>
              <a:rPr lang="en-US" altLang="ko-KR"/>
              <a:t>Supplier's sales can increase due to product promotion effect by using 'COSUB' -&gt; Supplier engagement is high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/>
              <a:t>Excluding inflation, the price of cosmetics sold is constant -&gt; Low possibility of change in unit price of supply products</a:t>
            </a:r>
          </a:p>
          <a:p>
            <a:pPr marL="0" indent="0">
              <a:buFontTx/>
              <a:buNone/>
            </a:pPr>
            <a:endParaRPr lang="en-US" altLang="ko-KR"/>
          </a:p>
          <a:p>
            <a:pPr marL="0" indent="0">
              <a:buFontTx/>
              <a:buNone/>
            </a:pPr>
            <a:r>
              <a:rPr lang="en-US" altLang="ko-KR"/>
              <a:t>Competitive Rivalry</a:t>
            </a:r>
          </a:p>
          <a:p>
            <a:pPr marL="171450" indent="-171450">
              <a:buFontTx/>
              <a:buChar char="-"/>
            </a:pPr>
            <a:r>
              <a:rPr lang="en-US" altLang="ko-KR"/>
              <a:t>Big difference in the way of experience from existing cosmetics companies -&gt; Low competition</a:t>
            </a:r>
          </a:p>
          <a:p>
            <a:pPr marL="628650" lvl="1" indent="-171450">
              <a:buFontTx/>
              <a:buChar char="-"/>
            </a:pPr>
            <a:endParaRPr lang="en-US" altLang="ko-KR"/>
          </a:p>
          <a:p>
            <a:pPr marL="0" indent="0">
              <a:buFontTx/>
              <a:buNone/>
            </a:pPr>
            <a:r>
              <a:rPr lang="en-US" altLang="ko-KR"/>
              <a:t>Threats of new entry</a:t>
            </a:r>
          </a:p>
          <a:p>
            <a:pPr marL="0" indent="0">
              <a:buFontTx/>
              <a:buNone/>
            </a:pPr>
            <a:r>
              <a:rPr lang="en-US" altLang="ko-KR"/>
              <a:t>- Agreements with various cosmetics brands, data on personal color analysis, and AI development costs are required → High entry barriers</a:t>
            </a:r>
          </a:p>
          <a:p>
            <a:pPr marL="0" indent="0">
              <a:buFontTx/>
              <a:buNone/>
            </a:pPr>
            <a:r>
              <a:rPr lang="en-US" altLang="ko-KR"/>
              <a:t>- Not only purchasing cosmetics but also accessing various contents related to cosmetics through the community service --&gt; High brand loyalty</a:t>
            </a:r>
          </a:p>
          <a:p>
            <a:pPr marL="0" indent="0">
              <a:buFontTx/>
              <a:buNone/>
            </a:pPr>
            <a:endParaRPr lang="en-US" altLang="ko-KR"/>
          </a:p>
          <a:p>
            <a:pPr marL="0" indent="0">
              <a:buFontTx/>
              <a:buNone/>
            </a:pPr>
            <a:r>
              <a:rPr lang="en-US" altLang="ko-KR"/>
              <a:t>Buyer power</a:t>
            </a:r>
          </a:p>
          <a:p>
            <a:pPr marL="0" indent="0">
              <a:buFontTx/>
              <a:buNone/>
            </a:pPr>
            <a:r>
              <a:rPr lang="en-US" altLang="ko-KR"/>
              <a:t>- According to statistics that an average of four lip products are used per person, two products are used for one subscription to COSUB, and two subscriptions are expected per person</a:t>
            </a:r>
          </a:p>
          <a:p>
            <a:pPr marL="0" indent="0">
              <a:buFontTx/>
              <a:buNone/>
            </a:pPr>
            <a:r>
              <a:rPr lang="en-US" altLang="ko-KR"/>
              <a:t>- Unable to replace 'COSUB' from the buyer's point of view</a:t>
            </a:r>
          </a:p>
          <a:p>
            <a:pPr marL="0" indent="0">
              <a:buFontTx/>
              <a:buNone/>
            </a:pPr>
            <a:r>
              <a:rPr lang="en-US" altLang="ko-KR"/>
              <a:t>- Experiencing a variety of colors at the same price -&gt; Having a value to pay price from the buyer's point of view</a:t>
            </a:r>
          </a:p>
          <a:p>
            <a:pPr marL="171450" indent="-171450">
              <a:buFontTx/>
              <a:buChar char="-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DA37A-D9DB-430D-9730-8375EDA2B88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005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Substitute</a:t>
            </a:r>
          </a:p>
          <a:p>
            <a:r>
              <a:rPr lang="en-US" altLang="ko-KR"/>
              <a:t>- The method of offline lip color testing requires effort</a:t>
            </a:r>
          </a:p>
          <a:p>
            <a:pPr marL="171450" indent="-171450">
              <a:buFontTx/>
              <a:buChar char="-"/>
            </a:pPr>
            <a:r>
              <a:rPr lang="en-US" altLang="ko-KR"/>
              <a:t>No service to completely replace the experience subscription service of 'COSUB’.</a:t>
            </a:r>
          </a:p>
          <a:p>
            <a:pPr marL="171450" indent="-171450">
              <a:buFontTx/>
              <a:buChar char="-"/>
            </a:pPr>
            <a:endParaRPr lang="en-US" altLang="ko-KR"/>
          </a:p>
          <a:p>
            <a:pPr marL="0" indent="0">
              <a:buFontTx/>
              <a:buNone/>
            </a:pPr>
            <a:endParaRPr lang="en-US" altLang="ko-KR"/>
          </a:p>
          <a:p>
            <a:pPr marL="0" indent="0">
              <a:buFontTx/>
              <a:buNone/>
            </a:pPr>
            <a:r>
              <a:rPr lang="en-US" altLang="ko-KR"/>
              <a:t>Supplier power</a:t>
            </a:r>
          </a:p>
          <a:p>
            <a:pPr marL="171450" indent="-171450">
              <a:buFontTx/>
              <a:buChar char="-"/>
            </a:pPr>
            <a:r>
              <a:rPr lang="en-US" altLang="ko-KR"/>
              <a:t>All cosmetics companies that sell lip products are suppliers -&gt; Many alternative suppliers</a:t>
            </a:r>
          </a:p>
          <a:p>
            <a:pPr marL="171450" indent="-171450">
              <a:buFontTx/>
              <a:buChar char="-"/>
            </a:pPr>
            <a:r>
              <a:rPr lang="en-US" altLang="ko-KR"/>
              <a:t>Supplier's sales can increase due to product promotion effect by using 'COSUB' -&gt; Supplier engagement is high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/>
              <a:t>Excluding inflation, the price of cosmetics sold is constant -&gt; Low possibility of change in unit price of supply products</a:t>
            </a:r>
          </a:p>
          <a:p>
            <a:pPr marL="0" indent="0">
              <a:buFontTx/>
              <a:buNone/>
            </a:pPr>
            <a:endParaRPr lang="en-US" altLang="ko-KR"/>
          </a:p>
          <a:p>
            <a:pPr marL="0" indent="0">
              <a:buFontTx/>
              <a:buNone/>
            </a:pPr>
            <a:r>
              <a:rPr lang="en-US" altLang="ko-KR"/>
              <a:t>Competitive Rivalry</a:t>
            </a:r>
          </a:p>
          <a:p>
            <a:pPr marL="171450" indent="-171450">
              <a:buFontTx/>
              <a:buChar char="-"/>
            </a:pPr>
            <a:r>
              <a:rPr lang="en-US" altLang="ko-KR"/>
              <a:t>Big difference in the way of experience from existing cosmetics companies -&gt; Low competition</a:t>
            </a:r>
          </a:p>
          <a:p>
            <a:pPr marL="628650" lvl="1" indent="-171450">
              <a:buFontTx/>
              <a:buChar char="-"/>
            </a:pPr>
            <a:endParaRPr lang="en-US" altLang="ko-KR"/>
          </a:p>
          <a:p>
            <a:pPr marL="0" indent="0">
              <a:buFontTx/>
              <a:buNone/>
            </a:pPr>
            <a:r>
              <a:rPr lang="en-US" altLang="ko-KR"/>
              <a:t>Threats of new entry</a:t>
            </a:r>
          </a:p>
          <a:p>
            <a:pPr marL="0" indent="0">
              <a:buFontTx/>
              <a:buNone/>
            </a:pPr>
            <a:r>
              <a:rPr lang="en-US" altLang="ko-KR"/>
              <a:t>- Agreements with various cosmetics brands, data on personal color analysis, and AI development costs are required → High entry barriers</a:t>
            </a:r>
          </a:p>
          <a:p>
            <a:pPr marL="0" indent="0">
              <a:buFontTx/>
              <a:buNone/>
            </a:pPr>
            <a:r>
              <a:rPr lang="en-US" altLang="ko-KR"/>
              <a:t>- Not only purchasing cosmetics but also accessing various contents related to cosmetics through the community service --&gt; High brand loyalty</a:t>
            </a:r>
          </a:p>
          <a:p>
            <a:pPr marL="0" indent="0">
              <a:buFontTx/>
              <a:buNone/>
            </a:pPr>
            <a:endParaRPr lang="en-US" altLang="ko-KR"/>
          </a:p>
          <a:p>
            <a:pPr marL="0" indent="0">
              <a:buFontTx/>
              <a:buNone/>
            </a:pPr>
            <a:r>
              <a:rPr lang="en-US" altLang="ko-KR"/>
              <a:t>Buyer power</a:t>
            </a:r>
          </a:p>
          <a:p>
            <a:pPr marL="0" indent="0">
              <a:buFontTx/>
              <a:buNone/>
            </a:pPr>
            <a:r>
              <a:rPr lang="en-US" altLang="ko-KR"/>
              <a:t>- According to statistics that an average of four lip products are used per person, two products are used for one subscription to COSUB, and two subscriptions are expected per person</a:t>
            </a:r>
          </a:p>
          <a:p>
            <a:pPr marL="0" indent="0">
              <a:buFontTx/>
              <a:buNone/>
            </a:pPr>
            <a:r>
              <a:rPr lang="en-US" altLang="ko-KR"/>
              <a:t>- Unable to replace 'COSUB' from the buyer's point of view</a:t>
            </a:r>
          </a:p>
          <a:p>
            <a:pPr marL="0" indent="0">
              <a:buFontTx/>
              <a:buNone/>
            </a:pPr>
            <a:r>
              <a:rPr lang="en-US" altLang="ko-KR"/>
              <a:t>- Experiencing a variety of colors at the same price -&gt; Having a value to pay price from the buyer's point of view</a:t>
            </a:r>
          </a:p>
          <a:p>
            <a:pPr marL="171450" indent="-171450">
              <a:buFontTx/>
              <a:buChar char="-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DA37A-D9DB-430D-9730-8375EDA2B88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0246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Substitute</a:t>
            </a:r>
          </a:p>
          <a:p>
            <a:r>
              <a:rPr lang="en-US" altLang="ko-KR"/>
              <a:t>- The method of offline lip color testing requires effort</a:t>
            </a:r>
          </a:p>
          <a:p>
            <a:pPr marL="171450" indent="-171450">
              <a:buFontTx/>
              <a:buChar char="-"/>
            </a:pPr>
            <a:r>
              <a:rPr lang="en-US" altLang="ko-KR"/>
              <a:t>No service to completely replace the experience subscription service of 'COSUB’.</a:t>
            </a:r>
          </a:p>
          <a:p>
            <a:pPr marL="171450" indent="-171450">
              <a:buFontTx/>
              <a:buChar char="-"/>
            </a:pPr>
            <a:endParaRPr lang="en-US" altLang="ko-KR"/>
          </a:p>
          <a:p>
            <a:pPr marL="0" indent="0">
              <a:buFontTx/>
              <a:buNone/>
            </a:pPr>
            <a:endParaRPr lang="en-US" altLang="ko-KR"/>
          </a:p>
          <a:p>
            <a:pPr marL="0" indent="0">
              <a:buFontTx/>
              <a:buNone/>
            </a:pPr>
            <a:r>
              <a:rPr lang="en-US" altLang="ko-KR"/>
              <a:t>Supplier power</a:t>
            </a:r>
          </a:p>
          <a:p>
            <a:pPr marL="171450" indent="-171450">
              <a:buFontTx/>
              <a:buChar char="-"/>
            </a:pPr>
            <a:r>
              <a:rPr lang="en-US" altLang="ko-KR"/>
              <a:t>All cosmetics companies that sell lip products are suppliers -&gt; Many alternative suppliers</a:t>
            </a:r>
          </a:p>
          <a:p>
            <a:pPr marL="171450" indent="-171450">
              <a:buFontTx/>
              <a:buChar char="-"/>
            </a:pPr>
            <a:r>
              <a:rPr lang="en-US" altLang="ko-KR"/>
              <a:t>Supplier's sales can increase due to product promotion effect by using 'COSUB' -&gt; Supplier engagement is high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/>
              <a:t>Excluding inflation, the price of cosmetics sold is constant -&gt; Low possibility of change in unit price of supply products</a:t>
            </a:r>
          </a:p>
          <a:p>
            <a:pPr marL="0" indent="0">
              <a:buFontTx/>
              <a:buNone/>
            </a:pPr>
            <a:endParaRPr lang="en-US" altLang="ko-KR"/>
          </a:p>
          <a:p>
            <a:pPr marL="0" indent="0">
              <a:buFontTx/>
              <a:buNone/>
            </a:pPr>
            <a:r>
              <a:rPr lang="en-US" altLang="ko-KR"/>
              <a:t>Competitive Rivalry</a:t>
            </a:r>
          </a:p>
          <a:p>
            <a:pPr marL="171450" indent="-171450">
              <a:buFontTx/>
              <a:buChar char="-"/>
            </a:pPr>
            <a:r>
              <a:rPr lang="en-US" altLang="ko-KR"/>
              <a:t>Big difference in the way of experience from existing cosmetics companies -&gt; Low competition</a:t>
            </a:r>
          </a:p>
          <a:p>
            <a:pPr marL="628650" lvl="1" indent="-171450">
              <a:buFontTx/>
              <a:buChar char="-"/>
            </a:pPr>
            <a:endParaRPr lang="en-US" altLang="ko-KR"/>
          </a:p>
          <a:p>
            <a:pPr marL="0" indent="0">
              <a:buFontTx/>
              <a:buNone/>
            </a:pPr>
            <a:r>
              <a:rPr lang="en-US" altLang="ko-KR"/>
              <a:t>Threats of new entry</a:t>
            </a:r>
          </a:p>
          <a:p>
            <a:pPr marL="0" indent="0">
              <a:buFontTx/>
              <a:buNone/>
            </a:pPr>
            <a:r>
              <a:rPr lang="en-US" altLang="ko-KR"/>
              <a:t>- Agreements with various cosmetics brands, data on personal color analysis, and AI development costs are required → High entry barriers</a:t>
            </a:r>
          </a:p>
          <a:p>
            <a:pPr marL="0" indent="0">
              <a:buFontTx/>
              <a:buNone/>
            </a:pPr>
            <a:r>
              <a:rPr lang="en-US" altLang="ko-KR"/>
              <a:t>- Not only purchasing cosmetics but also accessing various contents related to cosmetics through the community service --&gt; High brand loyalty</a:t>
            </a:r>
          </a:p>
          <a:p>
            <a:pPr marL="0" indent="0">
              <a:buFontTx/>
              <a:buNone/>
            </a:pPr>
            <a:endParaRPr lang="en-US" altLang="ko-KR"/>
          </a:p>
          <a:p>
            <a:pPr marL="0" indent="0">
              <a:buFontTx/>
              <a:buNone/>
            </a:pPr>
            <a:r>
              <a:rPr lang="en-US" altLang="ko-KR"/>
              <a:t>Buyer power</a:t>
            </a:r>
          </a:p>
          <a:p>
            <a:pPr marL="0" indent="0">
              <a:buFontTx/>
              <a:buNone/>
            </a:pPr>
            <a:r>
              <a:rPr lang="en-US" altLang="ko-KR"/>
              <a:t>- According to statistics that an average of four lip products are used per person, two products are used for one subscription to COSUB, and two subscriptions are expected per person</a:t>
            </a:r>
          </a:p>
          <a:p>
            <a:pPr marL="0" indent="0">
              <a:buFontTx/>
              <a:buNone/>
            </a:pPr>
            <a:r>
              <a:rPr lang="en-US" altLang="ko-KR"/>
              <a:t>- Unable to replace 'COSUB' from the buyer's point of view</a:t>
            </a:r>
          </a:p>
          <a:p>
            <a:pPr marL="0" indent="0">
              <a:buFontTx/>
              <a:buNone/>
            </a:pPr>
            <a:r>
              <a:rPr lang="en-US" altLang="ko-KR"/>
              <a:t>- Experiencing a variety of colors at the same price -&gt; Having a value to pay price from the buyer's point of view</a:t>
            </a:r>
          </a:p>
          <a:p>
            <a:pPr marL="171450" indent="-171450">
              <a:buFontTx/>
              <a:buChar char="-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DA37A-D9DB-430D-9730-8375EDA2B88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6077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Substitute</a:t>
            </a:r>
          </a:p>
          <a:p>
            <a:r>
              <a:rPr lang="en-US" altLang="ko-KR"/>
              <a:t>- The method of offline lip color testing requires effort</a:t>
            </a:r>
          </a:p>
          <a:p>
            <a:pPr marL="171450" indent="-171450">
              <a:buFontTx/>
              <a:buChar char="-"/>
            </a:pPr>
            <a:r>
              <a:rPr lang="en-US" altLang="ko-KR"/>
              <a:t>No service to completely replace the experience subscription service of 'COSUB’.</a:t>
            </a:r>
          </a:p>
          <a:p>
            <a:pPr marL="171450" indent="-171450">
              <a:buFontTx/>
              <a:buChar char="-"/>
            </a:pPr>
            <a:endParaRPr lang="en-US" altLang="ko-KR"/>
          </a:p>
          <a:p>
            <a:pPr marL="0" indent="0">
              <a:buFontTx/>
              <a:buNone/>
            </a:pPr>
            <a:endParaRPr lang="en-US" altLang="ko-KR"/>
          </a:p>
          <a:p>
            <a:pPr marL="0" indent="0">
              <a:buFontTx/>
              <a:buNone/>
            </a:pPr>
            <a:r>
              <a:rPr lang="en-US" altLang="ko-KR"/>
              <a:t>Supplier power</a:t>
            </a:r>
          </a:p>
          <a:p>
            <a:pPr marL="171450" indent="-171450">
              <a:buFontTx/>
              <a:buChar char="-"/>
            </a:pPr>
            <a:r>
              <a:rPr lang="en-US" altLang="ko-KR"/>
              <a:t>All cosmetics companies that sell lip products are suppliers -&gt; Many alternative suppliers</a:t>
            </a:r>
          </a:p>
          <a:p>
            <a:pPr marL="171450" indent="-171450">
              <a:buFontTx/>
              <a:buChar char="-"/>
            </a:pPr>
            <a:r>
              <a:rPr lang="en-US" altLang="ko-KR"/>
              <a:t>Supplier's sales can increase due to product promotion effect by using 'COSUB' -&gt; Supplier engagement is high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/>
              <a:t>Excluding inflation, the price of cosmetics sold is constant -&gt; Low possibility of change in unit price of supply products</a:t>
            </a:r>
          </a:p>
          <a:p>
            <a:pPr marL="0" indent="0">
              <a:buFontTx/>
              <a:buNone/>
            </a:pPr>
            <a:endParaRPr lang="en-US" altLang="ko-KR"/>
          </a:p>
          <a:p>
            <a:pPr marL="0" indent="0">
              <a:buFontTx/>
              <a:buNone/>
            </a:pPr>
            <a:r>
              <a:rPr lang="en-US" altLang="ko-KR"/>
              <a:t>Competitive Rivalry</a:t>
            </a:r>
          </a:p>
          <a:p>
            <a:pPr marL="171450" indent="-171450">
              <a:buFontTx/>
              <a:buChar char="-"/>
            </a:pPr>
            <a:r>
              <a:rPr lang="en-US" altLang="ko-KR"/>
              <a:t>Big difference in the way of experience from existing cosmetics companies -&gt; Low competition</a:t>
            </a:r>
          </a:p>
          <a:p>
            <a:pPr marL="628650" lvl="1" indent="-171450">
              <a:buFontTx/>
              <a:buChar char="-"/>
            </a:pPr>
            <a:endParaRPr lang="en-US" altLang="ko-KR"/>
          </a:p>
          <a:p>
            <a:pPr marL="0" indent="0">
              <a:buFontTx/>
              <a:buNone/>
            </a:pPr>
            <a:r>
              <a:rPr lang="en-US" altLang="ko-KR"/>
              <a:t>Threats of new entry</a:t>
            </a:r>
          </a:p>
          <a:p>
            <a:pPr marL="0" indent="0">
              <a:buFontTx/>
              <a:buNone/>
            </a:pPr>
            <a:r>
              <a:rPr lang="en-US" altLang="ko-KR"/>
              <a:t>- Agreements with various cosmetics brands, data on personal color analysis, and AI development costs are required → High entry barriers</a:t>
            </a:r>
          </a:p>
          <a:p>
            <a:pPr marL="0" indent="0">
              <a:buFontTx/>
              <a:buNone/>
            </a:pPr>
            <a:r>
              <a:rPr lang="en-US" altLang="ko-KR"/>
              <a:t>- Not only purchasing cosmetics but also accessing various contents related to cosmetics through the community service --&gt; High brand loyalty</a:t>
            </a:r>
          </a:p>
          <a:p>
            <a:pPr marL="0" indent="0">
              <a:buFontTx/>
              <a:buNone/>
            </a:pPr>
            <a:endParaRPr lang="en-US" altLang="ko-KR"/>
          </a:p>
          <a:p>
            <a:pPr marL="0" indent="0">
              <a:buFontTx/>
              <a:buNone/>
            </a:pPr>
            <a:r>
              <a:rPr lang="en-US" altLang="ko-KR"/>
              <a:t>Buyer power</a:t>
            </a:r>
          </a:p>
          <a:p>
            <a:pPr marL="0" indent="0">
              <a:buFontTx/>
              <a:buNone/>
            </a:pPr>
            <a:r>
              <a:rPr lang="en-US" altLang="ko-KR"/>
              <a:t>- According to statistics that an average of four lip products are used per person, two products are used for one subscription to COSUB, and two subscriptions are expected per person</a:t>
            </a:r>
          </a:p>
          <a:p>
            <a:pPr marL="0" indent="0">
              <a:buFontTx/>
              <a:buNone/>
            </a:pPr>
            <a:r>
              <a:rPr lang="en-US" altLang="ko-KR"/>
              <a:t>- Unable to replace 'COSUB' from the buyer's point of view</a:t>
            </a:r>
          </a:p>
          <a:p>
            <a:pPr marL="0" indent="0">
              <a:buFontTx/>
              <a:buNone/>
            </a:pPr>
            <a:r>
              <a:rPr lang="en-US" altLang="ko-KR"/>
              <a:t>- Experiencing a variety of colors at the same price -&gt; Having a value to pay price from the buyer's point of view</a:t>
            </a:r>
          </a:p>
          <a:p>
            <a:pPr marL="171450" indent="-171450">
              <a:buFontTx/>
              <a:buChar char="-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DA37A-D9DB-430D-9730-8375EDA2B88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7537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DA37A-D9DB-430D-9730-8375EDA2B88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8234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DA37A-D9DB-430D-9730-8375EDA2B88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372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E154B-1AFE-43BF-B93D-6566B8930B4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2825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E154B-1AFE-43BF-B93D-6566B8930B4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9925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E154B-1AFE-43BF-B93D-6566B8930B4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5085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E154B-1AFE-43BF-B93D-6566B8930B4E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069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>
              <a:ea typeface="+mn-lt"/>
              <a:cs typeface="+mn-lt"/>
            </a:endParaRPr>
          </a:p>
          <a:p>
            <a:pPr algn="l"/>
            <a:r>
              <a:rPr lang="en-US" altLang="ko-KR">
                <a:latin typeface="+mj-lt"/>
              </a:rPr>
              <a:t>1.</a:t>
            </a:r>
            <a:r>
              <a:rPr lang="ko-KR" altLang="en-US">
                <a:latin typeface="+mj-lt"/>
              </a:rPr>
              <a:t> 사진 예시 </a:t>
            </a:r>
            <a:endParaRPr lang="en-US" altLang="ko-KR">
              <a:latin typeface="+mj-lt"/>
            </a:endParaRPr>
          </a:p>
          <a:p>
            <a:pPr algn="l"/>
            <a:r>
              <a:rPr lang="en-US" altLang="ko-KR">
                <a:latin typeface="+mj-lt"/>
              </a:rPr>
              <a:t>-&gt; </a:t>
            </a:r>
            <a:r>
              <a:rPr lang="ko-KR" altLang="en-US">
                <a:latin typeface="+mj-lt"/>
              </a:rPr>
              <a:t>퍼스널 컬러를 알면 자신에게 어울리는 최적의 </a:t>
            </a:r>
            <a:r>
              <a:rPr lang="en-US" altLang="ko-KR">
                <a:latin typeface="+mj-lt"/>
              </a:rPr>
              <a:t>Makeup</a:t>
            </a:r>
            <a:r>
              <a:rPr lang="ko-KR" altLang="en-US">
                <a:latin typeface="+mj-lt"/>
              </a:rPr>
              <a:t>을 할 수 있음</a:t>
            </a:r>
            <a:endParaRPr lang="en-US" altLang="ko-KR">
              <a:latin typeface="+mj-lt"/>
            </a:endParaRPr>
          </a:p>
          <a:p>
            <a:pPr algn="l"/>
            <a:endParaRPr lang="en-US" altLang="ko-KR">
              <a:latin typeface="+mj-lt"/>
            </a:endParaRPr>
          </a:p>
          <a:p>
            <a:pPr algn="l"/>
            <a:r>
              <a:rPr lang="en-US" altLang="ko-KR">
                <a:latin typeface="+mj-lt"/>
              </a:rPr>
              <a:t>2. </a:t>
            </a:r>
            <a:r>
              <a:rPr lang="ko-KR" altLang="en-US">
                <a:latin typeface="+mj-lt"/>
              </a:rPr>
              <a:t>많은 사람들이 자신에게 어울리는 </a:t>
            </a:r>
            <a:r>
              <a:rPr lang="ko-KR" altLang="en-US" err="1">
                <a:latin typeface="+mj-lt"/>
              </a:rPr>
              <a:t>립제품을</a:t>
            </a:r>
            <a:r>
              <a:rPr lang="ko-KR" altLang="en-US">
                <a:latin typeface="+mj-lt"/>
              </a:rPr>
              <a:t> 찾고자 많은 돈을 사용한다는 것을 </a:t>
            </a:r>
            <a:r>
              <a:rPr lang="ko-KR" altLang="en-US" err="1">
                <a:latin typeface="+mj-lt"/>
              </a:rPr>
              <a:t>알게됨</a:t>
            </a:r>
            <a:endParaRPr lang="en-US" altLang="ko-KR">
              <a:latin typeface="+mj-lt"/>
            </a:endParaRPr>
          </a:p>
          <a:p>
            <a:pPr algn="l"/>
            <a:r>
              <a:rPr lang="en-US" altLang="ko-KR">
                <a:latin typeface="+mj-lt"/>
              </a:rPr>
              <a:t>-&gt; We</a:t>
            </a:r>
            <a:r>
              <a:rPr lang="ko-KR" altLang="en-US">
                <a:latin typeface="+mj-lt"/>
              </a:rPr>
              <a:t> </a:t>
            </a:r>
            <a:r>
              <a:rPr lang="en-US" altLang="ko-KR">
                <a:latin typeface="+mj-lt"/>
              </a:rPr>
              <a:t>want</a:t>
            </a:r>
            <a:r>
              <a:rPr lang="ko-KR" altLang="en-US">
                <a:latin typeface="+mj-lt"/>
              </a:rPr>
              <a:t> </a:t>
            </a:r>
            <a:r>
              <a:rPr lang="en-US" altLang="ko-KR">
                <a:latin typeface="+mj-lt"/>
              </a:rPr>
              <a:t>to</a:t>
            </a:r>
            <a:r>
              <a:rPr lang="ko-KR" altLang="en-US">
                <a:latin typeface="+mj-lt"/>
              </a:rPr>
              <a:t> </a:t>
            </a:r>
            <a:r>
              <a:rPr lang="en-US" altLang="ko-KR">
                <a:latin typeface="+mj-lt"/>
              </a:rPr>
              <a:t>reduce</a:t>
            </a:r>
            <a:r>
              <a:rPr lang="ko-KR" altLang="en-US">
                <a:latin typeface="+mj-lt"/>
              </a:rPr>
              <a:t> </a:t>
            </a:r>
            <a:r>
              <a:rPr lang="en-US" altLang="ko-KR">
                <a:latin typeface="+mj-lt"/>
              </a:rPr>
              <a:t>the</a:t>
            </a:r>
            <a:r>
              <a:rPr lang="ko-KR" altLang="en-US">
                <a:latin typeface="+mj-lt"/>
              </a:rPr>
              <a:t> </a:t>
            </a:r>
            <a:r>
              <a:rPr lang="en-US" altLang="ko-KR">
                <a:latin typeface="+mj-lt"/>
              </a:rPr>
              <a:t>cost to find best lip color</a:t>
            </a:r>
          </a:p>
          <a:p>
            <a:pPr algn="l"/>
            <a:endParaRPr lang="en-US" altLang="ko-KR">
              <a:latin typeface="+mj-lt"/>
            </a:endParaRPr>
          </a:p>
          <a:p>
            <a:pPr algn="l"/>
            <a:r>
              <a:rPr lang="ko-KR" altLang="en-US" err="1">
                <a:latin typeface="+mj-lt"/>
              </a:rPr>
              <a:t>월정액을</a:t>
            </a:r>
            <a:r>
              <a:rPr lang="ko-KR" altLang="en-US">
                <a:latin typeface="+mj-lt"/>
              </a:rPr>
              <a:t> 지불해 퍼스널 컬러를 진단받고</a:t>
            </a:r>
            <a:r>
              <a:rPr lang="en-US" altLang="ko-KR">
                <a:latin typeface="+mj-lt"/>
              </a:rPr>
              <a:t>, </a:t>
            </a:r>
            <a:r>
              <a:rPr lang="ko-KR" altLang="en-US">
                <a:latin typeface="+mj-lt"/>
              </a:rPr>
              <a:t>이를 기반한 메이크업 제품 구입을 도와줄 것을 다짐함</a:t>
            </a:r>
            <a:r>
              <a:rPr lang="en-US" altLang="ko-KR">
                <a:latin typeface="+mj-lt"/>
              </a:rPr>
              <a:t>.</a:t>
            </a:r>
            <a:endParaRPr lang="ko-KR" altLang="en-US">
              <a:latin typeface="+mj-lt"/>
            </a:endParaRPr>
          </a:p>
          <a:p>
            <a:pPr marL="0" indent="0">
              <a:buNone/>
            </a:pPr>
            <a:endParaRPr lang="en-US" altLang="ko-KR">
              <a:ea typeface="+mn-lt"/>
              <a:cs typeface="+mn-l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>
                <a:ea typeface="+mn-lt"/>
                <a:cs typeface="+mn-lt"/>
              </a:rPr>
              <a:t>평균 색조 화장품 개수 </a:t>
            </a:r>
            <a:r>
              <a:rPr lang="ko-KR" altLang="en-US" err="1">
                <a:hlinkClick r:id="rId3"/>
              </a:rPr>
              <a:t>뷰티누리</a:t>
            </a:r>
            <a:r>
              <a:rPr lang="ko-KR" altLang="en-US">
                <a:hlinkClick r:id="rId3"/>
              </a:rPr>
              <a:t> </a:t>
            </a:r>
            <a:r>
              <a:rPr lang="en-US" altLang="ko-KR">
                <a:hlinkClick r:id="rId3"/>
              </a:rPr>
              <a:t>- </a:t>
            </a:r>
            <a:r>
              <a:rPr lang="ko-KR" altLang="en-US">
                <a:hlinkClick r:id="rId3"/>
              </a:rPr>
              <a:t>화장품신문 </a:t>
            </a:r>
            <a:r>
              <a:rPr lang="en-US" altLang="ko-KR">
                <a:hlinkClick r:id="rId3"/>
              </a:rPr>
              <a:t>(Beautynury.com) :: 2040 </a:t>
            </a:r>
            <a:r>
              <a:rPr lang="ko-KR" altLang="en-US">
                <a:hlinkClick r:id="rId3"/>
              </a:rPr>
              <a:t>여성들 색조 화장품 평균 </a:t>
            </a:r>
            <a:r>
              <a:rPr lang="en-US" altLang="ko-KR">
                <a:hlinkClick r:id="rId3"/>
              </a:rPr>
              <a:t>4</a:t>
            </a:r>
            <a:r>
              <a:rPr lang="ko-KR" altLang="en-US">
                <a:hlinkClick r:id="rId3"/>
              </a:rPr>
              <a:t>개 사용</a:t>
            </a:r>
            <a:r>
              <a:rPr lang="en-US" altLang="ko-KR">
                <a:hlinkClick r:id="rId3"/>
              </a:rPr>
              <a:t>…</a:t>
            </a:r>
            <a:r>
              <a:rPr lang="ko-KR" altLang="en-US">
                <a:hlinkClick r:id="rId3"/>
              </a:rPr>
              <a:t>입술 화장 중시</a:t>
            </a:r>
            <a:endParaRPr lang="en-US" altLang="ko-KR">
              <a:ea typeface="맑은 고딕"/>
            </a:endParaRPr>
          </a:p>
          <a:p>
            <a:pPr marL="0" indent="0">
              <a:buNone/>
            </a:pPr>
            <a:endParaRPr lang="en-US" altLang="ko-KR">
              <a:ea typeface="+mn-lt"/>
              <a:cs typeface="+mn-lt"/>
            </a:endParaRPr>
          </a:p>
          <a:p>
            <a:pPr marL="0" indent="0">
              <a:buNone/>
            </a:pPr>
            <a:endParaRPr lang="en-US" altLang="ko-KR">
              <a:ea typeface="맑은 고딕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DA37A-D9DB-430D-9730-8375EDA2B88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0994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/>
              <a:buChar char="q"/>
            </a:pPr>
            <a:endParaRPr lang="ko-KR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E154B-1AFE-43BF-B93D-6566B8930B4E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689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err="1">
                <a:ea typeface="+mn-lt"/>
                <a:cs typeface="+mn-lt"/>
              </a:rPr>
              <a:t>ai</a:t>
            </a:r>
            <a:r>
              <a:rPr lang="ko-KR" altLang="en-US" err="1">
                <a:ea typeface="+mn-lt"/>
                <a:cs typeface="+mn-lt"/>
              </a:rPr>
              <a:t>기술로</a:t>
            </a:r>
            <a:r>
              <a:rPr lang="ko-KR" altLang="en-US">
                <a:ea typeface="+mn-lt"/>
                <a:cs typeface="+mn-lt"/>
              </a:rPr>
              <a:t> </a:t>
            </a:r>
            <a:r>
              <a:rPr lang="ko-KR" altLang="en-US" err="1">
                <a:ea typeface="+mn-lt"/>
                <a:cs typeface="+mn-lt"/>
              </a:rPr>
              <a:t>퍼스널컬러를</a:t>
            </a:r>
            <a:r>
              <a:rPr lang="ko-KR" altLang="en-US">
                <a:ea typeface="+mn-lt"/>
                <a:cs typeface="+mn-lt"/>
              </a:rPr>
              <a:t> 진단받고 이를 바탕으로 </a:t>
            </a:r>
            <a:r>
              <a:rPr lang="ko-KR" altLang="en-US" err="1">
                <a:ea typeface="+mn-lt"/>
                <a:cs typeface="+mn-lt"/>
              </a:rPr>
              <a:t>추천받은</a:t>
            </a:r>
            <a:r>
              <a:rPr lang="ko-KR" altLang="en-US">
                <a:ea typeface="+mn-lt"/>
                <a:cs typeface="+mn-lt"/>
              </a:rPr>
              <a:t> 립 제품들을 체험해볼 수 있는 화장품 구독 서비스입니다. </a:t>
            </a:r>
            <a:endParaRPr lang="en-US" altLang="ko-KR">
              <a:ea typeface="+mn-lt"/>
              <a:cs typeface="+mn-lt"/>
            </a:endParaRPr>
          </a:p>
          <a:p>
            <a:r>
              <a:rPr lang="ko-KR" altLang="en-US">
                <a:ea typeface="+mn-lt"/>
                <a:cs typeface="+mn-lt"/>
              </a:rPr>
              <a:t>사용자가 구독하면 자신에게 어울리는 립 제품의 색상과 </a:t>
            </a:r>
            <a:r>
              <a:rPr lang="ko-KR" altLang="en-US" err="1">
                <a:ea typeface="+mn-lt"/>
                <a:cs typeface="+mn-lt"/>
              </a:rPr>
              <a:t>텍스쳐를</a:t>
            </a:r>
            <a:r>
              <a:rPr lang="ko-KR" altLang="en-US">
                <a:ea typeface="+mn-lt"/>
                <a:cs typeface="+mn-lt"/>
              </a:rPr>
              <a:t> 발견할 때까지 일정 기간 동안 다양한 색상의 </a:t>
            </a:r>
            <a:r>
              <a:rPr lang="ko-KR" altLang="en-US" err="1">
                <a:ea typeface="+mn-lt"/>
                <a:cs typeface="+mn-lt"/>
              </a:rPr>
              <a:t>틴트를</a:t>
            </a:r>
            <a:r>
              <a:rPr lang="ko-KR" altLang="en-US">
                <a:ea typeface="+mn-lt"/>
                <a:cs typeface="+mn-lt"/>
              </a:rPr>
              <a:t> 제공합니다</a:t>
            </a:r>
            <a:r>
              <a:rPr lang="en-US" altLang="ko-KR">
                <a:ea typeface="+mn-lt"/>
                <a:cs typeface="+mn-lt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DA37A-D9DB-430D-9730-8375EDA2B88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814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타겟층 </a:t>
            </a:r>
            <a:r>
              <a:rPr lang="en-US" altLang="ko-KR" sz="12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자신에게 맞는 립 색상과</a:t>
            </a:r>
            <a:r>
              <a:rPr lang="en-US" altLang="ko-KR" sz="12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200" b="0" i="0" u="none" strike="noStrike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텍스쳐를</a:t>
            </a:r>
            <a:r>
              <a:rPr lang="ko-KR" altLang="en-US" sz="12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발견하지 못한 사람들</a:t>
            </a:r>
            <a:endParaRPr lang="en-US" altLang="ko-KR" sz="1200" b="0" i="0" u="none" strike="noStrike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2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2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화장품 관련 소식을 알고 싶은 사람들</a:t>
            </a:r>
            <a:endParaRPr lang="en-US" altLang="ko-KR" sz="1200" b="0" i="0" u="none" strike="noStrike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2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2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피부 건강을 위해 화장품 유통기한에 관심이 있는 사람들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DA37A-D9DB-430D-9730-8375EDA2B88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835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endParaRPr lang="en-US" altLang="ko-KR" sz="1200">
              <a:latin typeface="Malgun Gothic"/>
              <a:ea typeface="Malgun Gothic"/>
            </a:endParaRPr>
          </a:p>
          <a:p>
            <a:pPr>
              <a:lnSpc>
                <a:spcPct val="120000"/>
              </a:lnSpc>
            </a:pPr>
            <a:r>
              <a:rPr lang="en-US" altLang="ko-KR" sz="1200">
                <a:latin typeface="Malgun Gothic"/>
                <a:ea typeface="Malgun Gothic"/>
              </a:rPr>
              <a:t>AI</a:t>
            </a:r>
            <a:r>
              <a:rPr lang="ko-KR" altLang="en-US" sz="1200">
                <a:latin typeface="Malgun Gothic"/>
                <a:ea typeface="Malgun Gothic"/>
              </a:rPr>
              <a:t>기반 화장품 구독서비스</a:t>
            </a:r>
            <a:endParaRPr lang="en-US" altLang="ko-KR" sz="1200">
              <a:latin typeface="Malgun Gothic"/>
              <a:ea typeface="Malgun Gothic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200">
                <a:latin typeface="Malgun Gothic"/>
                <a:ea typeface="Malgun Gothic"/>
              </a:rPr>
              <a:t>- </a:t>
            </a:r>
            <a:r>
              <a:rPr lang="ko-KR" altLang="en-US" sz="1200">
                <a:latin typeface="Malgun Gothic"/>
                <a:ea typeface="Malgun Gothic"/>
              </a:rPr>
              <a:t>해당 </a:t>
            </a:r>
            <a:r>
              <a:rPr lang="ko-KR" altLang="ko-KR" sz="1200">
                <a:latin typeface="Malgun Gothic"/>
                <a:ea typeface="Malgun Gothic"/>
              </a:rPr>
              <a:t>서비스에 화장을 하지 않은 자신의 얼굴 사진을 업로드 합니다. 그러면 퍼스널 컬러 분석 결과를 데이터로 가지고 있는 </a:t>
            </a:r>
            <a:r>
              <a:rPr lang="ko-KR" altLang="ko-KR" sz="1200" err="1">
                <a:latin typeface="Malgun Gothic"/>
                <a:ea typeface="Malgun Gothic"/>
              </a:rPr>
              <a:t>AI가</a:t>
            </a:r>
            <a:r>
              <a:rPr lang="ko-KR" altLang="ko-KR" sz="1200">
                <a:latin typeface="Malgun Gothic"/>
                <a:ea typeface="Malgun Gothic"/>
              </a:rPr>
              <a:t> 사용자에게 어울리는 립 색상을 분석합니다. 그 다음 맞춤형 립 제품들로 이루어진 리스트를 보여주고, 리스트 중 고객이 사용하고 싶은 제품을 2개 선택합니다. 그러면 저희의 서비스가 해당 제품을 배송해줍니다. 그러면 고객은 립 제품들을 체험 후 리뷰를 작성합니다. </a:t>
            </a:r>
            <a:endParaRPr lang="ko-KR" altLang="ko-KR" sz="1200">
              <a:ea typeface="+mn-lt"/>
              <a:cs typeface="+mn-lt"/>
            </a:endParaRPr>
          </a:p>
          <a:p>
            <a:pPr>
              <a:lnSpc>
                <a:spcPct val="120000"/>
              </a:lnSpc>
            </a:pPr>
            <a:r>
              <a:rPr lang="ko-KR" altLang="en-US" sz="1200">
                <a:latin typeface="Malgun Gothic"/>
                <a:ea typeface="Malgun Gothic"/>
              </a:rPr>
              <a:t>퍼스널 컬러 기반 화장품 진단 서비스</a:t>
            </a:r>
            <a:endParaRPr lang="en-US" altLang="ko-KR" sz="1200">
              <a:latin typeface="Malgun Gothic"/>
              <a:ea typeface="Malgun Gothic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200">
                <a:latin typeface="Malgun Gothic"/>
                <a:ea typeface="Malgun Gothic"/>
              </a:rPr>
              <a:t>- </a:t>
            </a:r>
            <a:r>
              <a:rPr lang="ko-KR" altLang="en-US" sz="1200">
                <a:latin typeface="Malgun Gothic"/>
                <a:ea typeface="Malgun Gothic"/>
              </a:rPr>
              <a:t>빅데이터를 사용해 화장품들을 퍼스널 컬러에 맞춰 분류합니다</a:t>
            </a:r>
            <a:r>
              <a:rPr lang="en-US" altLang="ko-KR" sz="1200">
                <a:latin typeface="Malgun Gothic"/>
                <a:ea typeface="Malgun Gothic"/>
              </a:rPr>
              <a:t>. </a:t>
            </a:r>
            <a:r>
              <a:rPr lang="ko-KR" altLang="en-US" sz="1200">
                <a:latin typeface="Malgun Gothic"/>
                <a:ea typeface="Malgun Gothic"/>
              </a:rPr>
              <a:t>그리고 사용자가 진단 받고 싶은 화장품의 이름과 호수를  검색하면</a:t>
            </a:r>
            <a:r>
              <a:rPr lang="en-US" altLang="ko-KR" sz="1200">
                <a:latin typeface="Malgun Gothic"/>
                <a:ea typeface="Malgun Gothic"/>
              </a:rPr>
              <a:t>, </a:t>
            </a:r>
            <a:r>
              <a:rPr lang="ko-KR" altLang="en-US" sz="1200">
                <a:latin typeface="Malgun Gothic"/>
                <a:ea typeface="Malgun Gothic"/>
              </a:rPr>
              <a:t>해당 화장품이 사용자의 </a:t>
            </a:r>
            <a:r>
              <a:rPr lang="ko-KR" altLang="en-US" sz="1200" err="1">
                <a:latin typeface="Malgun Gothic"/>
                <a:ea typeface="Malgun Gothic"/>
              </a:rPr>
              <a:t>퍼스널컬러에</a:t>
            </a:r>
            <a:r>
              <a:rPr lang="ko-KR" altLang="en-US" sz="1200">
                <a:latin typeface="Malgun Gothic"/>
                <a:ea typeface="Malgun Gothic"/>
              </a:rPr>
              <a:t> 적합한지 판단해줍니다</a:t>
            </a:r>
            <a:r>
              <a:rPr lang="en-US" altLang="ko-KR" sz="1200">
                <a:latin typeface="Malgun Gothic"/>
                <a:ea typeface="Malgun Gothic"/>
              </a:rPr>
              <a:t>.</a:t>
            </a:r>
            <a:endParaRPr lang="ko-KR" altLang="en-US" sz="1200">
              <a:latin typeface="Malgun Gothic"/>
              <a:ea typeface="Malgun Gothic"/>
            </a:endParaRPr>
          </a:p>
          <a:p>
            <a:pPr>
              <a:lnSpc>
                <a:spcPct val="120000"/>
              </a:lnSpc>
            </a:pPr>
            <a:r>
              <a:rPr lang="ko-KR" altLang="en-US" sz="1200">
                <a:latin typeface="Malgun Gothic"/>
                <a:ea typeface="Malgun Gothic"/>
              </a:rPr>
              <a:t>화장품 사용기한 알림 서비스</a:t>
            </a:r>
            <a:endParaRPr lang="en-US" altLang="ko-KR" sz="1200">
              <a:latin typeface="Malgun Gothic"/>
              <a:ea typeface="Malgun Gothic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200">
                <a:latin typeface="Malgun Gothic"/>
                <a:ea typeface="Malgun Gothic"/>
              </a:rPr>
              <a:t>- </a:t>
            </a:r>
            <a:r>
              <a:rPr lang="ko-KR" altLang="en-US" sz="1200">
                <a:latin typeface="Malgun Gothic"/>
                <a:ea typeface="Malgun Gothic"/>
              </a:rPr>
              <a:t>화장품들은 모두 유통기한을 가지고 있습니다</a:t>
            </a:r>
            <a:r>
              <a:rPr lang="en-US" altLang="ko-KR" sz="1200">
                <a:latin typeface="Malgun Gothic"/>
                <a:ea typeface="Malgun Gothic"/>
              </a:rPr>
              <a:t>. </a:t>
            </a:r>
            <a:r>
              <a:rPr lang="ko-KR" altLang="en-US" sz="1200">
                <a:latin typeface="Malgun Gothic"/>
                <a:ea typeface="Malgun Gothic"/>
              </a:rPr>
              <a:t>제품을 구입시 사용자가 마이페이지에 들어가 구입한 화장품의 개봉날짜를 적으면 화장품 유통기한의 만료일 전에 사용자에게 알림을 울려줍니다</a:t>
            </a:r>
            <a:r>
              <a:rPr lang="en-US" altLang="ko-KR" sz="1200">
                <a:latin typeface="Malgun Gothic"/>
                <a:ea typeface="Malgun Gothic"/>
              </a:rPr>
              <a:t>. </a:t>
            </a:r>
            <a:endParaRPr lang="ko-KR" altLang="en-US" sz="1200">
              <a:latin typeface="Malgun Gothic"/>
              <a:ea typeface="Malgun Gothic"/>
            </a:endParaRPr>
          </a:p>
          <a:p>
            <a:pPr>
              <a:lnSpc>
                <a:spcPct val="120000"/>
              </a:lnSpc>
            </a:pPr>
            <a:r>
              <a:rPr lang="ko-KR" altLang="en-US" sz="1200">
                <a:latin typeface="Malgun Gothic"/>
                <a:ea typeface="Malgun Gothic"/>
              </a:rPr>
              <a:t>커뮤니티 플랫폼</a:t>
            </a:r>
            <a:endParaRPr lang="en-US" altLang="ko-KR" sz="1200">
              <a:latin typeface="Malgun Gothic"/>
              <a:ea typeface="Malgun Gothic"/>
            </a:endParaRPr>
          </a:p>
          <a:p>
            <a:pPr>
              <a:lnSpc>
                <a:spcPct val="120000"/>
              </a:lnSpc>
              <a:buFontTx/>
              <a:buChar char="-"/>
            </a:pPr>
            <a:r>
              <a:rPr lang="ko-KR" altLang="en-US" sz="1200">
                <a:latin typeface="Malgun Gothic"/>
                <a:ea typeface="Malgun Gothic"/>
              </a:rPr>
              <a:t>화장품에 관련된 다양한 콘텐츠들이 펼쳐집니다</a:t>
            </a:r>
            <a:r>
              <a:rPr lang="en-US" altLang="ko-KR" sz="1200">
                <a:latin typeface="Malgun Gothic"/>
                <a:ea typeface="Malgun Gothic"/>
              </a:rPr>
              <a:t>. </a:t>
            </a:r>
            <a:r>
              <a:rPr lang="ko-KR" altLang="en-US" sz="1200">
                <a:latin typeface="Malgun Gothic"/>
                <a:ea typeface="Malgun Gothic"/>
              </a:rPr>
              <a:t>화장품 리뷰</a:t>
            </a:r>
            <a:r>
              <a:rPr lang="en-US" altLang="ko-KR" sz="1200">
                <a:latin typeface="Malgun Gothic"/>
                <a:ea typeface="Malgun Gothic"/>
              </a:rPr>
              <a:t>, </a:t>
            </a:r>
            <a:r>
              <a:rPr lang="ko-KR" altLang="en-US" sz="1200">
                <a:latin typeface="Malgun Gothic"/>
                <a:ea typeface="Malgun Gothic"/>
              </a:rPr>
              <a:t>화장품을 가지고 만드는 </a:t>
            </a:r>
            <a:r>
              <a:rPr lang="ko-KR" altLang="en-US" sz="1200" err="1">
                <a:latin typeface="Malgun Gothic"/>
                <a:ea typeface="Malgun Gothic"/>
              </a:rPr>
              <a:t>쇼츠</a:t>
            </a:r>
            <a:r>
              <a:rPr lang="ko-KR" altLang="en-US" sz="1200">
                <a:latin typeface="Malgun Gothic"/>
                <a:ea typeface="Malgun Gothic"/>
              </a:rPr>
              <a:t> 영상</a:t>
            </a:r>
            <a:r>
              <a:rPr lang="en-US" altLang="ko-KR" sz="1200">
                <a:latin typeface="Malgun Gothic"/>
                <a:ea typeface="Malgun Gothic"/>
              </a:rPr>
              <a:t>, </a:t>
            </a:r>
            <a:r>
              <a:rPr lang="ko-KR" altLang="en-US" sz="1200">
                <a:latin typeface="Malgun Gothic"/>
                <a:ea typeface="Malgun Gothic"/>
              </a:rPr>
              <a:t>화장품 게임</a:t>
            </a:r>
            <a:r>
              <a:rPr lang="en-US" altLang="ko-KR" sz="1200">
                <a:latin typeface="Malgun Gothic"/>
                <a:ea typeface="Malgun Gothic"/>
              </a:rPr>
              <a:t>, </a:t>
            </a:r>
            <a:r>
              <a:rPr lang="ko-KR" altLang="en-US" sz="1200">
                <a:latin typeface="Malgun Gothic"/>
                <a:ea typeface="Malgun Gothic"/>
              </a:rPr>
              <a:t>화장품 웹툰 등 화장품에 관심있는 사람들이 화장품을 주제로 소통할 수 있는 커뮤니티 플랫폼입니다</a:t>
            </a:r>
            <a:r>
              <a:rPr lang="en-US" altLang="ko-KR" sz="1200">
                <a:latin typeface="Malgun Gothic"/>
                <a:ea typeface="Malgun Gothic"/>
              </a:rPr>
              <a:t>.  </a:t>
            </a:r>
            <a:endParaRPr lang="ko-KR" altLang="en-US" sz="1200">
              <a:latin typeface="Malgun Gothic"/>
              <a:ea typeface="Malgun Gothic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DA37A-D9DB-430D-9730-8375EDA2B88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790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Perspective in the analysis: Virtual company ‘Co-Sub’</a:t>
            </a:r>
          </a:p>
          <a:p>
            <a:endParaRPr lang="en-US" altLang="ko-KR"/>
          </a:p>
          <a:p>
            <a:pPr marL="0" indent="0">
              <a:buNone/>
            </a:pPr>
            <a:r>
              <a:rPr lang="ko-KR" altLang="en-US">
                <a:ea typeface="맑은 고딕"/>
              </a:rPr>
              <a:t>- </a:t>
            </a:r>
            <a:r>
              <a:rPr lang="en-US" altLang="ko-KR">
                <a:ea typeface="맑은 고딕"/>
              </a:rPr>
              <a:t>Necessity</a:t>
            </a:r>
            <a:r>
              <a:rPr lang="ko-KR" altLang="en-US">
                <a:ea typeface="맑은 고딕"/>
              </a:rPr>
              <a:t> </a:t>
            </a:r>
            <a:r>
              <a:rPr lang="en-US" altLang="ko-KR">
                <a:ea typeface="맑은 고딕"/>
              </a:rPr>
              <a:t>of</a:t>
            </a:r>
            <a:r>
              <a:rPr lang="ko-KR" altLang="en-US">
                <a:ea typeface="맑은 고딕"/>
              </a:rPr>
              <a:t> </a:t>
            </a:r>
            <a:r>
              <a:rPr lang="en-US" altLang="ko-KR">
                <a:ea typeface="맑은 고딕"/>
              </a:rPr>
              <a:t>business (</a:t>
            </a:r>
            <a:r>
              <a:rPr lang="ko-KR" altLang="en-US">
                <a:ea typeface="맑은 고딕"/>
              </a:rPr>
              <a:t>표</a:t>
            </a:r>
            <a:r>
              <a:rPr lang="en-US" altLang="ko-KR">
                <a:ea typeface="맑은 고딕"/>
              </a:rPr>
              <a:t>)</a:t>
            </a:r>
          </a:p>
          <a:p>
            <a:pPr marL="514350" indent="-514350">
              <a:buAutoNum type="arabicPeriod"/>
            </a:pPr>
            <a:r>
              <a:rPr lang="en-US" altLang="ko-KR">
                <a:ea typeface="맑은 고딕"/>
              </a:rPr>
              <a:t>Co-Sub : Make an economic profit by subscription fee from user</a:t>
            </a:r>
          </a:p>
          <a:p>
            <a:pPr marL="514350" indent="-514350">
              <a:buAutoNum type="arabicPeriod"/>
            </a:pPr>
            <a:r>
              <a:rPr lang="en-US" altLang="ko-KR">
                <a:ea typeface="맑은 고딕"/>
              </a:rPr>
              <a:t>Cooperative cosmetic companies: Be able to promote their product</a:t>
            </a:r>
          </a:p>
          <a:p>
            <a:pPr marL="514350" indent="-514350">
              <a:buAutoNum type="arabicPeriod"/>
            </a:pPr>
            <a:r>
              <a:rPr lang="en-US" altLang="ko-KR">
                <a:ea typeface="맑은 고딕"/>
              </a:rPr>
              <a:t>User: Be able to find fit cosmetic products, Get information about cosmetics in community </a:t>
            </a:r>
            <a:r>
              <a:rPr lang="en-US" altLang="ko-KR" err="1">
                <a:ea typeface="맑은 고딕"/>
              </a:rPr>
              <a:t>plattform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DA37A-D9DB-430D-9730-8375EDA2B88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325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ko-KR"/>
              <a:t>AI</a:t>
            </a:r>
            <a:r>
              <a:rPr lang="ko-KR" altLang="en-US"/>
              <a:t> </a:t>
            </a:r>
            <a:r>
              <a:rPr lang="en-US" altLang="ko-KR"/>
              <a:t>analysis: </a:t>
            </a:r>
            <a:r>
              <a:rPr lang="ko-KR" altLang="en-US" err="1"/>
              <a:t>퍼스널컬러를</a:t>
            </a:r>
            <a:r>
              <a:rPr lang="ko-KR" altLang="en-US"/>
              <a:t> 진단할 때 사용</a:t>
            </a:r>
            <a:endParaRPr lang="en-US" altLang="ko-KR"/>
          </a:p>
          <a:p>
            <a:r>
              <a:rPr lang="en-US" altLang="ko-KR"/>
              <a:t>Bigdata</a:t>
            </a:r>
            <a:r>
              <a:rPr lang="ko-KR" altLang="en-US"/>
              <a:t> </a:t>
            </a:r>
            <a:r>
              <a:rPr lang="en-US" altLang="ko-KR"/>
              <a:t>analysis: </a:t>
            </a:r>
            <a:r>
              <a:rPr lang="ko-KR" altLang="en-US"/>
              <a:t>화장품이 사용자의 </a:t>
            </a:r>
            <a:r>
              <a:rPr lang="ko-KR" altLang="en-US" err="1"/>
              <a:t>퍼스널컬러에</a:t>
            </a:r>
            <a:r>
              <a:rPr lang="ko-KR" altLang="en-US"/>
              <a:t> 적합한지 판단할 때 사용</a:t>
            </a:r>
            <a:endParaRPr lang="en-US" altLang="ko-KR"/>
          </a:p>
          <a:p>
            <a:endParaRPr lang="en-US" altLang="ko-KR"/>
          </a:p>
          <a:p>
            <a:r>
              <a:rPr lang="ko-KR" altLang="en-US" b="0" i="0">
                <a:solidFill>
                  <a:srgbClr val="333333"/>
                </a:solidFill>
                <a:effectLst/>
                <a:latin typeface="맑은고딕"/>
              </a:rPr>
              <a:t>사용자의 수요를 파악해 개인의 노력을 감소시키고 그만큼 부가가치를 창출하는 것이 </a:t>
            </a:r>
            <a:r>
              <a:rPr lang="ko-KR" altLang="en-US" b="0" i="0" err="1">
                <a:solidFill>
                  <a:srgbClr val="333333"/>
                </a:solidFill>
                <a:effectLst/>
                <a:latin typeface="맑은고딕"/>
              </a:rPr>
              <a:t>컬러버랩의</a:t>
            </a:r>
            <a:r>
              <a:rPr lang="ko-KR" altLang="en-US" b="0" i="0">
                <a:solidFill>
                  <a:srgbClr val="333333"/>
                </a:solidFill>
                <a:effectLst/>
                <a:latin typeface="맑은고딕"/>
              </a:rPr>
              <a:t> 핵심 목표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DA37A-D9DB-430D-9730-8375EDA2B88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778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색조 화장품 중에서 립 제품이 가장 성장가능성이 높다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DA37A-D9DB-430D-9730-8375EDA2B88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625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9867F4-C6D3-787F-C548-FB2B7CDD5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F89BBFB-A00B-F4B2-865D-F9225D39A6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0A28B2-AA0B-FDFD-252F-2C81DD354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FCC6D-CBEB-41A7-BA84-4719DC6D3C84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0C3101-3072-8EC5-7D53-5210B5C0D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67A2D6-0E7B-36DF-AC1D-C7990B687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3E953-8FBC-4740-A3D7-B94117B0C1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081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FC016-FCCF-6191-921F-0E37DAF66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441405-4D64-3FF4-6C04-7A9D387950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71C849-6ED9-F318-AE1C-A6A11654F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FCC6D-CBEB-41A7-BA84-4719DC6D3C84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3C9B93-DCD8-ACE8-E650-B9F206F64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656951-AE98-CDC5-E554-7BD59B79A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3E953-8FBC-4740-A3D7-B94117B0C1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312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89A3AB-0187-0DB8-5FD1-39D39042D7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CF8C5A1-4DD4-FD0C-41E5-F7C0947097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018A74-A378-CF20-BE18-96D507D02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FCC6D-CBEB-41A7-BA84-4719DC6D3C84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5B30C4-45F0-75C0-FDE9-0221E7713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37DD8B-6315-CACA-707B-24415C5E5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3E953-8FBC-4740-A3D7-B94117B0C1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4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9D879-71AD-C810-8E59-D307AF7E3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D73B05-FD7C-A5A5-DFBF-EB6A1B9B7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FD4A73-18BE-9CA0-584D-A69913B16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FCC6D-CBEB-41A7-BA84-4719DC6D3C84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D0B4F9-EA0F-A716-6278-F3E201BC2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5A4669-B934-CAEA-0CBE-43A138A83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3E953-8FBC-4740-A3D7-B94117B0C1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4721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2FC3D-079B-EF85-BD0A-74F6CF72E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491F0C-2F79-D8D4-DB48-FA274BAE4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F1904A-880E-0178-F39D-A1D749BF2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FCC6D-CBEB-41A7-BA84-4719DC6D3C84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8D0029-08BC-461D-9186-9CEFA5E00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E1FB6C-862E-A82C-25F6-B2F24B559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3E953-8FBC-4740-A3D7-B94117B0C1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499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40403C-F8F9-6A0C-9E97-4D57F063D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F2596C-1920-8DF2-BA37-5A83345CCF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986889-47B2-19D5-6649-8AFCF2222A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BCABCC-1A79-9E94-912E-A26774858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FCC6D-CBEB-41A7-BA84-4719DC6D3C84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D29BDF-AC3C-D336-A54B-7A223A35E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8CB3DE-F99D-2EFD-9A5E-E3FAD187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3E953-8FBC-4740-A3D7-B94117B0C1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571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B2199-1DDF-3131-8916-D8A9801E0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1A49B0-8A15-713B-E316-8520B89D7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27E5C3-F547-0C7F-0A98-F4115506EF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364ECB2-2E59-E27A-35EE-87DC57470D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C84CE3-CC0E-8AE7-3069-D1F9FD8CE7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17477A-F732-50C7-68A2-4BB5E2C87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FCC6D-CBEB-41A7-BA84-4719DC6D3C84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52E9A73-E6DD-41DD-F928-F7288273A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030CA8E-B8A4-3A89-0176-B70AF6702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3E953-8FBC-4740-A3D7-B94117B0C1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489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BF0C50-BF8E-E686-4496-4756EC344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763F820-0E1F-4063-D14F-3E192C530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FCC6D-CBEB-41A7-BA84-4719DC6D3C84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E6A507-7F12-78ED-2312-6909B3DF4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7ADEA1-3F94-3F53-1761-8F8B1F7D1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3E953-8FBC-4740-A3D7-B94117B0C1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131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0E1A726-9DD1-64FB-F32D-A298E2244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FCC6D-CBEB-41A7-BA84-4719DC6D3C84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EDD9CE0-6643-F965-9F63-DB046F1C8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BF9EB2-822D-9C75-C151-D26126B8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3E953-8FBC-4740-A3D7-B94117B0C1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309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3798DC-3FED-8703-6B7A-97BC87D85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3E0DEA-FD73-AFC0-1CC2-E2F227A24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EF7471-367F-2190-D5AE-FAFAA28213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22010D-B3EF-6BA0-2BF8-549581A95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FCC6D-CBEB-41A7-BA84-4719DC6D3C84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CCE947-9321-A14E-0707-EE124BA89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DFB920-F1D4-9E28-E799-C1B6EEFA0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3E953-8FBC-4740-A3D7-B94117B0C1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777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E35E7D-2DAE-1926-D102-DF75C415D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D5CF75-347E-92B6-799E-5C37C4E7E4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C90879-DBFB-2209-5A88-81F0A2237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E78ADE-F3B9-F7D5-7463-A8242E1BC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FCC6D-CBEB-41A7-BA84-4719DC6D3C84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F073DA-6BBA-1C93-1F59-64480CDCF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931EBD-B6D7-4BB9-1EC8-511293807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3E953-8FBC-4740-A3D7-B94117B0C1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142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26544E6-2291-B347-C41D-49D5E101C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585D6E-8078-5051-2FE7-3055BA118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FE62D7-B056-ECFE-8FE5-C72C807876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FFCC6D-CBEB-41A7-BA84-4719DC6D3C84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B5D402-8563-212E-2495-979B24A446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BF7205-D697-A282-BEC5-01352A8D58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3E953-8FBC-4740-A3D7-B94117B0C1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522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1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4.png"/><Relationship Id="rId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sinkorea.com/mobile/article.html?no=42425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cienceon.kisti.re.kr/srch/selectPORSrchReport.do?cn=TRKO20190001180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slide" Target="slide43.xml"/><Relationship Id="rId4" Type="http://schemas.openxmlformats.org/officeDocument/2006/relationships/hyperlink" Target="http://theviewers.co.kr/View.aspx?No=1628494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7" Type="http://schemas.openxmlformats.org/officeDocument/2006/relationships/image" Target="../media/image45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zure.microsoft.com/ko-kr/pricing/calculator/?&amp;ef_id=Cj0KCQjw166aBhDEARIsAMEyZh6VFSWPwbNuSWpy8efDZhHu9jEjbeoQmdx1K8Kq7f3ji8HYULJEGGAaAheJEALw_wcB:G:s&amp;OCID=AIDcmmmbxccejx_SEM_Cj0KCQjw166aBhDEARIsAMEyZh6VFSWPwbNuSWpy8efDZhHu9jEjbeoQmdx1K8Kq7f3ji8HYULJEGGAaAheJEALw_wcB:G:s&amp;gclid=Cj0KCQjw166aBhDEARIsAMEyZh6VFSWPwbNuSWpy8efDZhHu9jEjbeoQmdx1K8Kq7f3ji8HYULJEGGAaAheJEALw_wcB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0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4.png"/><Relationship Id="rId5" Type="http://schemas.openxmlformats.org/officeDocument/2006/relationships/image" Target="../media/image13.png"/><Relationship Id="rId15" Type="http://schemas.openxmlformats.org/officeDocument/2006/relationships/image" Target="../media/image22.sv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C744DBB-04B9-BAEA-1738-C3C6F7F737B0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F1EEEB"/>
                </a:solidFill>
                <a:latin typeface="Montserrat Black" pitchFamily="2" charset="0"/>
              </a:rPr>
              <a:t>21102052 Lee Jeong-yun   |   21102044 Oh </a:t>
            </a:r>
            <a:r>
              <a:rPr lang="en-US" altLang="ko-KR" err="1">
                <a:solidFill>
                  <a:srgbClr val="F1EEEB"/>
                </a:solidFill>
                <a:latin typeface="Montserrat Black" pitchFamily="2" charset="0"/>
              </a:rPr>
              <a:t>Seyeon</a:t>
            </a:r>
            <a:r>
              <a:rPr lang="en-US" altLang="ko-KR">
                <a:solidFill>
                  <a:srgbClr val="F1EEEB"/>
                </a:solidFill>
                <a:latin typeface="Montserrat Black" pitchFamily="2" charset="0"/>
              </a:rPr>
              <a:t>   |   21102050 Lee </a:t>
            </a:r>
            <a:r>
              <a:rPr lang="en-US" altLang="ko-KR" err="1">
                <a:solidFill>
                  <a:srgbClr val="F1EEEB"/>
                </a:solidFill>
                <a:latin typeface="Montserrat Black" pitchFamily="2" charset="0"/>
              </a:rPr>
              <a:t>Insun</a:t>
            </a:r>
            <a:endParaRPr lang="en-US" altLang="ko-KR">
              <a:solidFill>
                <a:srgbClr val="F1EEEB"/>
              </a:solidFill>
              <a:latin typeface="Montserrat Black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46FB48-B348-6D7A-8138-3A7FBFE696C5}"/>
              </a:ext>
            </a:extLst>
          </p:cNvPr>
          <p:cNvSpPr txBox="1"/>
          <p:nvPr/>
        </p:nvSpPr>
        <p:spPr>
          <a:xfrm>
            <a:off x="1136147" y="609541"/>
            <a:ext cx="991970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latin typeface="Montserrat ExtraLight" pitchFamily="2" charset="0"/>
              </a:rPr>
              <a:t>Environmental Analysis</a:t>
            </a:r>
            <a:endParaRPr lang="ko-KR" altLang="en-US" sz="6600">
              <a:latin typeface="Montserrat ExtraLight" pitchFamily="2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E3E5AC9-8B28-F3AC-87B7-F8E86F165AEF}"/>
              </a:ext>
            </a:extLst>
          </p:cNvPr>
          <p:cNvGrpSpPr/>
          <p:nvPr/>
        </p:nvGrpSpPr>
        <p:grpSpPr>
          <a:xfrm>
            <a:off x="2047702" y="1833399"/>
            <a:ext cx="8096592" cy="4539407"/>
            <a:chOff x="2065482" y="1949261"/>
            <a:chExt cx="8096592" cy="453940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85C9D0-6D59-940B-8033-CF801F592BEE}"/>
                </a:ext>
              </a:extLst>
            </p:cNvPr>
            <p:cNvSpPr txBox="1"/>
            <p:nvPr/>
          </p:nvSpPr>
          <p:spPr>
            <a:xfrm>
              <a:off x="2065482" y="1949261"/>
              <a:ext cx="8045792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700">
                  <a:solidFill>
                    <a:schemeClr val="bg1">
                      <a:lumMod val="75000"/>
                    </a:schemeClr>
                  </a:solidFill>
                  <a:latin typeface="Angella White Personal use font" panose="02000503000000020003" pitchFamily="50" charset="0"/>
                </a:rPr>
                <a:t>Co-Sub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32E9E70-7D81-9B12-238B-49747C2808ED}"/>
                </a:ext>
              </a:extLst>
            </p:cNvPr>
            <p:cNvSpPr txBox="1"/>
            <p:nvPr/>
          </p:nvSpPr>
          <p:spPr>
            <a:xfrm>
              <a:off x="2116282" y="1979741"/>
              <a:ext cx="8045792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700">
                  <a:latin typeface="Angella White Personal use font" panose="02000503000000020003" pitchFamily="50" charset="0"/>
                </a:rPr>
                <a:t>Co-Sub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5794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4B0658D-093D-393C-D28D-88BC0463474D}"/>
              </a:ext>
            </a:extLst>
          </p:cNvPr>
          <p:cNvGrpSpPr/>
          <p:nvPr/>
        </p:nvGrpSpPr>
        <p:grpSpPr>
          <a:xfrm>
            <a:off x="153730" y="-238125"/>
            <a:ext cx="4392870" cy="1015663"/>
            <a:chOff x="-73884" y="1899589"/>
            <a:chExt cx="4392870" cy="101566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B1889E-1AD9-1AB0-C460-D878CC3BEDD4}"/>
                </a:ext>
              </a:extLst>
            </p:cNvPr>
            <p:cNvSpPr txBox="1"/>
            <p:nvPr/>
          </p:nvSpPr>
          <p:spPr>
            <a:xfrm>
              <a:off x="481076" y="1899589"/>
              <a:ext cx="383791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>
                  <a:solidFill>
                    <a:schemeClr val="bg1">
                      <a:lumMod val="85000"/>
                    </a:schemeClr>
                  </a:solidFill>
                  <a:latin typeface="Montserrat ExtraBold" pitchFamily="2" charset="0"/>
                </a:rPr>
                <a:t>Our Item</a:t>
              </a:r>
              <a:endParaRPr lang="ko-KR" altLang="en-US" sz="6000">
                <a:solidFill>
                  <a:schemeClr val="bg1">
                    <a:lumMod val="85000"/>
                  </a:schemeClr>
                </a:solidFill>
                <a:latin typeface="Montserrat ExtraBold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369629-CF61-74DB-8477-5E2C32653FC6}"/>
                </a:ext>
              </a:extLst>
            </p:cNvPr>
            <p:cNvSpPr txBox="1"/>
            <p:nvPr/>
          </p:nvSpPr>
          <p:spPr>
            <a:xfrm>
              <a:off x="-73884" y="2053477"/>
              <a:ext cx="55496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>
                  <a:solidFill>
                    <a:schemeClr val="bg1">
                      <a:lumMod val="85000"/>
                    </a:schemeClr>
                  </a:solidFill>
                  <a:latin typeface="Montserrat Black" pitchFamily="2" charset="0"/>
                </a:rPr>
                <a:t>1.</a:t>
              </a:r>
              <a:endParaRPr lang="ko-KR" altLang="en-US" sz="4000">
                <a:solidFill>
                  <a:schemeClr val="bg1">
                    <a:lumMod val="85000"/>
                  </a:schemeClr>
                </a:solidFill>
                <a:latin typeface="Montserrat Black" pitchFamily="2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92C4996-2258-C7E8-AC01-6A20E4D27024}"/>
              </a:ext>
            </a:extLst>
          </p:cNvPr>
          <p:cNvSpPr txBox="1"/>
          <p:nvPr/>
        </p:nvSpPr>
        <p:spPr>
          <a:xfrm>
            <a:off x="431209" y="118605"/>
            <a:ext cx="97723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>
                <a:latin typeface="Montserrat ExtraBold" pitchFamily="2" charset="0"/>
              </a:rPr>
              <a:t>Perspective of Analysis</a:t>
            </a:r>
            <a:endParaRPr lang="ko-KR" altLang="en-US" sz="6000">
              <a:latin typeface="Montserrat ExtraBold" pitchFamily="2" charset="0"/>
            </a:endParaRP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1932F54A-3C15-16BB-9414-38FC70DADB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226117"/>
              </p:ext>
            </p:extLst>
          </p:nvPr>
        </p:nvGraphicFramePr>
        <p:xfrm>
          <a:off x="514350" y="2583497"/>
          <a:ext cx="11163300" cy="36458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09875">
                  <a:extLst>
                    <a:ext uri="{9D8B030D-6E8A-4147-A177-3AD203B41FA5}">
                      <a16:colId xmlns:a16="http://schemas.microsoft.com/office/drawing/2014/main" val="1282817563"/>
                    </a:ext>
                  </a:extLst>
                </a:gridCol>
                <a:gridCol w="8353425">
                  <a:extLst>
                    <a:ext uri="{9D8B030D-6E8A-4147-A177-3AD203B41FA5}">
                      <a16:colId xmlns:a16="http://schemas.microsoft.com/office/drawing/2014/main" val="2596575865"/>
                    </a:ext>
                  </a:extLst>
                </a:gridCol>
              </a:tblGrid>
              <a:tr h="12152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200">
                          <a:solidFill>
                            <a:srgbClr val="FF9B9B"/>
                          </a:solidFill>
                          <a:latin typeface="Angella White Personal use font" panose="02000503000000020003" pitchFamily="50" charset="0"/>
                        </a:rPr>
                        <a:t>Co-Sub</a:t>
                      </a:r>
                      <a:endParaRPr lang="ko-KR" altLang="en-US" sz="7200">
                        <a:solidFill>
                          <a:srgbClr val="FF9B9B"/>
                        </a:solidFill>
                        <a:latin typeface="Angella White Personal use font" panose="02000503000000020003" pitchFamily="50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ko-KR" sz="2000">
                          <a:latin typeface="Montserrat Medium" pitchFamily="2" charset="0"/>
                          <a:ea typeface="+mn-ea"/>
                        </a:rPr>
                        <a:t>Make an </a:t>
                      </a:r>
                      <a:r>
                        <a:rPr lang="en-US" altLang="ko-KR" sz="2400">
                          <a:solidFill>
                            <a:srgbClr val="00B050"/>
                          </a:solidFill>
                          <a:ea typeface="+mn-ea"/>
                        </a:rPr>
                        <a:t>Economic Profit </a:t>
                      </a:r>
                      <a:r>
                        <a:rPr lang="en-US" altLang="ko-KR" sz="2000">
                          <a:latin typeface="Montserrat Medium" pitchFamily="2" charset="0"/>
                          <a:ea typeface="+mn-ea"/>
                        </a:rPr>
                        <a:t>by subscription fee from user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664133"/>
                  </a:ext>
                </a:extLst>
              </a:tr>
              <a:tr h="12152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>
                          <a:solidFill>
                            <a:srgbClr val="FF9B9B"/>
                          </a:solidFill>
                        </a:rPr>
                        <a:t>Our</a:t>
                      </a:r>
                    </a:p>
                    <a:p>
                      <a:pPr algn="ctr" latinLnBrk="1"/>
                      <a:r>
                        <a:rPr lang="en-US" altLang="ko-KR" sz="3200">
                          <a:solidFill>
                            <a:srgbClr val="FF9B9B"/>
                          </a:solidFill>
                        </a:rPr>
                        <a:t>Partners</a:t>
                      </a:r>
                      <a:endParaRPr lang="ko-KR" altLang="en-US" sz="3200">
                        <a:solidFill>
                          <a:srgbClr val="FF9B9B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>
                          <a:latin typeface="Montserrat Medium" pitchFamily="2" charset="0"/>
                        </a:rPr>
                        <a:t>Can </a:t>
                      </a:r>
                      <a:r>
                        <a:rPr lang="en-US" altLang="ko-KR" sz="2400">
                          <a:solidFill>
                            <a:srgbClr val="00B050"/>
                          </a:solidFill>
                        </a:rPr>
                        <a:t>Promote</a:t>
                      </a:r>
                      <a:r>
                        <a:rPr lang="en-US" altLang="ko-KR" sz="2000"/>
                        <a:t> </a:t>
                      </a:r>
                      <a:r>
                        <a:rPr lang="en-US" altLang="ko-KR" sz="2000">
                          <a:latin typeface="Montserrat Medium" pitchFamily="2" charset="0"/>
                        </a:rPr>
                        <a:t>their products</a:t>
                      </a:r>
                      <a:endParaRPr lang="ko-KR" altLang="en-US" sz="2000">
                        <a:latin typeface="Montserrat Medium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7665506"/>
                  </a:ext>
                </a:extLst>
              </a:tr>
              <a:tr h="12152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>
                          <a:solidFill>
                            <a:srgbClr val="FF9B9B"/>
                          </a:solidFill>
                        </a:rPr>
                        <a:t>Users</a:t>
                      </a:r>
                      <a:endParaRPr lang="ko-KR" altLang="en-US" sz="3200">
                        <a:solidFill>
                          <a:srgbClr val="FF9B9B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>
                          <a:latin typeface="Montserrat Medium" pitchFamily="2" charset="0"/>
                        </a:rPr>
                        <a:t>Can find </a:t>
                      </a:r>
                      <a:r>
                        <a:rPr lang="en-US" altLang="ko-KR" sz="2400">
                          <a:solidFill>
                            <a:srgbClr val="00B050"/>
                          </a:solidFill>
                        </a:rPr>
                        <a:t>Fit Cosmetic Products</a:t>
                      </a:r>
                      <a:endParaRPr lang="en-US" altLang="ko-KR" sz="2000">
                        <a:solidFill>
                          <a:srgbClr val="00B050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2400">
                          <a:solidFill>
                            <a:srgbClr val="00B050"/>
                          </a:solidFill>
                        </a:rPr>
                        <a:t>Get Information </a:t>
                      </a:r>
                      <a:r>
                        <a:rPr lang="en-US" altLang="ko-KR" sz="2000">
                          <a:latin typeface="Montserrat Medium" pitchFamily="2" charset="0"/>
                        </a:rPr>
                        <a:t>about cosmetics from the </a:t>
                      </a:r>
                      <a:r>
                        <a:rPr lang="en-US" altLang="ko-KR" sz="2400">
                          <a:solidFill>
                            <a:srgbClr val="00B050"/>
                          </a:solidFill>
                        </a:rPr>
                        <a:t>Community</a:t>
                      </a:r>
                      <a:endParaRPr lang="ko-KR" altLang="en-US" sz="200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2813426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2E47A547-0980-2B28-3079-436DEB43BFBE}"/>
              </a:ext>
            </a:extLst>
          </p:cNvPr>
          <p:cNvGrpSpPr/>
          <p:nvPr/>
        </p:nvGrpSpPr>
        <p:grpSpPr>
          <a:xfrm>
            <a:off x="6679245" y="1129884"/>
            <a:ext cx="2999539" cy="1218995"/>
            <a:chOff x="0" y="1262537"/>
            <a:chExt cx="2999539" cy="121899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74514F-FE21-36F3-31CD-4C4791FB94A5}"/>
                </a:ext>
              </a:extLst>
            </p:cNvPr>
            <p:cNvSpPr txBox="1"/>
            <p:nvPr/>
          </p:nvSpPr>
          <p:spPr>
            <a:xfrm>
              <a:off x="0" y="1262537"/>
              <a:ext cx="299953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>
                  <a:solidFill>
                    <a:srgbClr val="FF9B9B"/>
                  </a:solidFill>
                  <a:latin typeface="Montserrat ExtraBold" pitchFamily="2" charset="0"/>
                </a:rPr>
                <a:t>‘            ’</a:t>
              </a:r>
              <a:endParaRPr lang="ko-KR" altLang="en-US" sz="5400">
                <a:solidFill>
                  <a:srgbClr val="FF9B9B"/>
                </a:solidFill>
                <a:latin typeface="Montserrat ExtraBold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EF6B1E-2A4B-B7E2-27AA-B7D4CE508A25}"/>
                </a:ext>
              </a:extLst>
            </p:cNvPr>
            <p:cNvSpPr txBox="1"/>
            <p:nvPr/>
          </p:nvSpPr>
          <p:spPr>
            <a:xfrm>
              <a:off x="356769" y="1281203"/>
              <a:ext cx="2286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7200">
                  <a:solidFill>
                    <a:srgbClr val="FF9B9B"/>
                  </a:solidFill>
                  <a:latin typeface="Angella White Personal use font" panose="02000503000000020003" pitchFamily="50" charset="0"/>
                </a:rPr>
                <a:t>Co-Sub</a:t>
              </a:r>
              <a:endParaRPr lang="ko-KR" altLang="en-US" sz="7200">
                <a:solidFill>
                  <a:srgbClr val="FF9B9B"/>
                </a:solidFill>
                <a:latin typeface="Angella White Personal use font" panose="02000503000000020003" pitchFamily="50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DD78B2F-E331-80F8-2A93-2AA59F7D0055}"/>
              </a:ext>
            </a:extLst>
          </p:cNvPr>
          <p:cNvSpPr txBox="1"/>
          <p:nvPr/>
        </p:nvSpPr>
        <p:spPr>
          <a:xfrm>
            <a:off x="0" y="1134268"/>
            <a:ext cx="65982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54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Virtual Company,</a:t>
            </a:r>
            <a:endParaRPr lang="ko-KR" altLang="en-US" sz="5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0120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4B0658D-093D-393C-D28D-88BC0463474D}"/>
              </a:ext>
            </a:extLst>
          </p:cNvPr>
          <p:cNvGrpSpPr/>
          <p:nvPr/>
        </p:nvGrpSpPr>
        <p:grpSpPr>
          <a:xfrm>
            <a:off x="153730" y="-238125"/>
            <a:ext cx="4392870" cy="1015663"/>
            <a:chOff x="-73884" y="1899589"/>
            <a:chExt cx="4392870" cy="101566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B1889E-1AD9-1AB0-C460-D878CC3BEDD4}"/>
                </a:ext>
              </a:extLst>
            </p:cNvPr>
            <p:cNvSpPr txBox="1"/>
            <p:nvPr/>
          </p:nvSpPr>
          <p:spPr>
            <a:xfrm>
              <a:off x="481076" y="1899589"/>
              <a:ext cx="383791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>
                  <a:solidFill>
                    <a:schemeClr val="bg1">
                      <a:lumMod val="85000"/>
                    </a:schemeClr>
                  </a:solidFill>
                  <a:latin typeface="Montserrat ExtraBold" pitchFamily="2" charset="0"/>
                </a:rPr>
                <a:t>Our Item</a:t>
              </a:r>
              <a:endParaRPr lang="ko-KR" altLang="en-US" sz="6000">
                <a:solidFill>
                  <a:schemeClr val="bg1">
                    <a:lumMod val="85000"/>
                  </a:schemeClr>
                </a:solidFill>
                <a:latin typeface="Montserrat ExtraBold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369629-CF61-74DB-8477-5E2C32653FC6}"/>
                </a:ext>
              </a:extLst>
            </p:cNvPr>
            <p:cNvSpPr txBox="1"/>
            <p:nvPr/>
          </p:nvSpPr>
          <p:spPr>
            <a:xfrm>
              <a:off x="-73884" y="2053477"/>
              <a:ext cx="55496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>
                  <a:solidFill>
                    <a:schemeClr val="bg1">
                      <a:lumMod val="85000"/>
                    </a:schemeClr>
                  </a:solidFill>
                  <a:latin typeface="Montserrat Black" pitchFamily="2" charset="0"/>
                </a:rPr>
                <a:t>1.</a:t>
              </a:r>
              <a:endParaRPr lang="ko-KR" altLang="en-US" sz="4000">
                <a:solidFill>
                  <a:schemeClr val="bg1">
                    <a:lumMod val="85000"/>
                  </a:schemeClr>
                </a:solidFill>
                <a:latin typeface="Montserrat Black" pitchFamily="2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92C4996-2258-C7E8-AC01-6A20E4D27024}"/>
              </a:ext>
            </a:extLst>
          </p:cNvPr>
          <p:cNvSpPr txBox="1"/>
          <p:nvPr/>
        </p:nvSpPr>
        <p:spPr>
          <a:xfrm>
            <a:off x="431209" y="118605"/>
            <a:ext cx="97723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>
                <a:latin typeface="Montserrat ExtraBold" pitchFamily="2" charset="0"/>
              </a:rPr>
              <a:t>Adopted Technologies</a:t>
            </a:r>
            <a:endParaRPr lang="ko-KR" altLang="en-US" sz="6000">
              <a:latin typeface="Montserrat ExtraBold" pitchFamily="2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6132CE7-C6A8-6264-AAA7-54B3DB618AFF}"/>
              </a:ext>
            </a:extLst>
          </p:cNvPr>
          <p:cNvSpPr txBox="1">
            <a:spLocks/>
          </p:cNvSpPr>
          <p:nvPr/>
        </p:nvSpPr>
        <p:spPr>
          <a:xfrm>
            <a:off x="1011815" y="378800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C533C0B-28EE-1A87-9584-9A96D9FBCDCB}"/>
              </a:ext>
            </a:extLst>
          </p:cNvPr>
          <p:cNvGrpSpPr/>
          <p:nvPr/>
        </p:nvGrpSpPr>
        <p:grpSpPr>
          <a:xfrm>
            <a:off x="1584960" y="2786601"/>
            <a:ext cx="3616192" cy="2002814"/>
            <a:chOff x="3769360" y="2236126"/>
            <a:chExt cx="3616192" cy="2002814"/>
          </a:xfrm>
        </p:grpSpPr>
        <p:pic>
          <p:nvPicPr>
            <p:cNvPr id="2" name="그래픽 1" descr="기어 헤드 윤곽선">
              <a:extLst>
                <a:ext uri="{FF2B5EF4-FFF2-40B4-BE49-F238E27FC236}">
                  <a16:creationId xmlns:a16="http://schemas.microsoft.com/office/drawing/2014/main" id="{1EEEE5BF-7DEC-A602-056F-805DCCE51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69360" y="2236127"/>
              <a:ext cx="2002813" cy="200281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0E493B5-A8B2-D4AC-2C2F-5D60698868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26" t="6426" r="5506" b="6813"/>
            <a:stretch/>
          </p:blipFill>
          <p:spPr>
            <a:xfrm>
              <a:off x="5454105" y="2236126"/>
              <a:ext cx="1931447" cy="2002813"/>
            </a:xfrm>
            <a:prstGeom prst="rect">
              <a:avLst/>
            </a:prstGeom>
          </p:spPr>
        </p:pic>
      </p:grpSp>
      <p:pic>
        <p:nvPicPr>
          <p:cNvPr id="7" name="Picture 6" descr="Analysis Transparent PNG | PNG Mart">
            <a:extLst>
              <a:ext uri="{FF2B5EF4-FFF2-40B4-BE49-F238E27FC236}">
                <a16:creationId xmlns:a16="http://schemas.microsoft.com/office/drawing/2014/main" id="{6D9609CF-664C-4424-9043-B5F58D593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512" y="2520115"/>
            <a:ext cx="1412786" cy="1482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EDBD31-4BD3-85F5-9A0E-4FEC20CBB649}"/>
              </a:ext>
            </a:extLst>
          </p:cNvPr>
          <p:cNvSpPr txBox="1"/>
          <p:nvPr/>
        </p:nvSpPr>
        <p:spPr>
          <a:xfrm>
            <a:off x="2479167" y="5056555"/>
            <a:ext cx="2217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Montserrat Medium" pitchFamily="2" charset="0"/>
                <a:ea typeface="맑은 고딕"/>
              </a:rPr>
              <a:t>AI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46542A-5EE5-3968-8DA9-9FBA4E06F2FB}"/>
              </a:ext>
            </a:extLst>
          </p:cNvPr>
          <p:cNvSpPr txBox="1"/>
          <p:nvPr/>
        </p:nvSpPr>
        <p:spPr>
          <a:xfrm>
            <a:off x="7193407" y="4999014"/>
            <a:ext cx="3728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Montserrat Medium" pitchFamily="2" charset="0"/>
                <a:ea typeface="맑은 고딕"/>
              </a:rPr>
              <a:t>Big-data Analysis</a:t>
            </a:r>
          </a:p>
        </p:txBody>
      </p:sp>
      <p:pic>
        <p:nvPicPr>
          <p:cNvPr id="12" name="그래픽 11" descr="산점도 단색으로 채워진">
            <a:extLst>
              <a:ext uri="{FF2B5EF4-FFF2-40B4-BE49-F238E27FC236}">
                <a16:creationId xmlns:a16="http://schemas.microsoft.com/office/drawing/2014/main" id="{1A91E7A2-898B-9ED7-280B-7C31E9420A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01780" y="3315675"/>
            <a:ext cx="1605280" cy="160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22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97F590D-86A6-8288-58BE-4375630E8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39" y="2183906"/>
            <a:ext cx="5297768" cy="3521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25AD39-54EC-6A21-760C-5E0F2B2FD7EB}"/>
              </a:ext>
            </a:extLst>
          </p:cNvPr>
          <p:cNvSpPr txBox="1"/>
          <p:nvPr/>
        </p:nvSpPr>
        <p:spPr>
          <a:xfrm>
            <a:off x="521235" y="6032028"/>
            <a:ext cx="6096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hlinkClick r:id="rId4"/>
              </a:rPr>
              <a:t>[2022 </a:t>
            </a:r>
            <a:r>
              <a:rPr lang="ko-KR" altLang="en-US" sz="1100">
                <a:hlinkClick r:id="rId4"/>
              </a:rPr>
              <a:t>신년특집</a:t>
            </a:r>
            <a:r>
              <a:rPr lang="en-US" altLang="ko-KR" sz="1100">
                <a:hlinkClick r:id="rId4"/>
              </a:rPr>
              <a:t>] 2022</a:t>
            </a:r>
            <a:r>
              <a:rPr lang="ko-KR" altLang="en-US" sz="1100">
                <a:hlinkClick r:id="rId4"/>
              </a:rPr>
              <a:t>년 화장품업계 트렌드와 이슈는</a:t>
            </a:r>
            <a:r>
              <a:rPr lang="en-US" altLang="ko-KR" sz="1100">
                <a:hlinkClick r:id="rId4"/>
              </a:rPr>
              <a:t>? (cosinkorea.com)</a:t>
            </a:r>
            <a:endParaRPr lang="en-US" altLang="ko-KR" sz="1100"/>
          </a:p>
          <a:p>
            <a:endParaRPr lang="en-US" altLang="ko-KR" sz="18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4A997D7-C20F-6FCD-C34C-8DC0B995C3F0}"/>
              </a:ext>
            </a:extLst>
          </p:cNvPr>
          <p:cNvGrpSpPr/>
          <p:nvPr/>
        </p:nvGrpSpPr>
        <p:grpSpPr>
          <a:xfrm>
            <a:off x="153730" y="-238125"/>
            <a:ext cx="4392870" cy="1015663"/>
            <a:chOff x="-73884" y="1899589"/>
            <a:chExt cx="4392870" cy="101566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4F7141A-9E86-F15E-7307-C04D37F1BA2D}"/>
                </a:ext>
              </a:extLst>
            </p:cNvPr>
            <p:cNvSpPr txBox="1"/>
            <p:nvPr/>
          </p:nvSpPr>
          <p:spPr>
            <a:xfrm>
              <a:off x="481076" y="1899589"/>
              <a:ext cx="383791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>
                  <a:solidFill>
                    <a:schemeClr val="bg1">
                      <a:lumMod val="85000"/>
                    </a:schemeClr>
                  </a:solidFill>
                  <a:latin typeface="Montserrat ExtraBold" pitchFamily="2" charset="0"/>
                </a:rPr>
                <a:t>Our Item</a:t>
              </a:r>
              <a:endParaRPr lang="ko-KR" altLang="en-US" sz="6000">
                <a:solidFill>
                  <a:schemeClr val="bg1">
                    <a:lumMod val="85000"/>
                  </a:schemeClr>
                </a:solidFill>
                <a:latin typeface="Montserrat ExtraBold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A35F13-3802-C652-B166-A506CA47D0AB}"/>
                </a:ext>
              </a:extLst>
            </p:cNvPr>
            <p:cNvSpPr txBox="1"/>
            <p:nvPr/>
          </p:nvSpPr>
          <p:spPr>
            <a:xfrm>
              <a:off x="-73884" y="2053477"/>
              <a:ext cx="55496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>
                  <a:solidFill>
                    <a:schemeClr val="bg1">
                      <a:lumMod val="85000"/>
                    </a:schemeClr>
                  </a:solidFill>
                  <a:latin typeface="Montserrat Black" pitchFamily="2" charset="0"/>
                </a:rPr>
                <a:t>1.</a:t>
              </a:r>
              <a:endParaRPr lang="ko-KR" altLang="en-US" sz="4000">
                <a:solidFill>
                  <a:schemeClr val="bg1">
                    <a:lumMod val="85000"/>
                  </a:schemeClr>
                </a:solidFill>
                <a:latin typeface="Montserrat Black" pitchFamily="2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70AFF88-DD2C-2965-0167-3DD0425581EA}"/>
              </a:ext>
            </a:extLst>
          </p:cNvPr>
          <p:cNvSpPr txBox="1"/>
          <p:nvPr/>
        </p:nvSpPr>
        <p:spPr>
          <a:xfrm>
            <a:off x="431209" y="118605"/>
            <a:ext cx="97723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>
                <a:latin typeface="Montserrat ExtraBold" pitchFamily="2" charset="0"/>
              </a:rPr>
              <a:t>Current Status</a:t>
            </a:r>
            <a:endParaRPr lang="ko-KR" altLang="en-US" sz="6000">
              <a:latin typeface="Montserrat ExtraBold" pitchFamily="2" charset="0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A655B345-C37C-7A14-B14E-0653C2A8C380}"/>
              </a:ext>
            </a:extLst>
          </p:cNvPr>
          <p:cNvCxnSpPr>
            <a:cxnSpLocks/>
          </p:cNvCxnSpPr>
          <p:nvPr/>
        </p:nvCxnSpPr>
        <p:spPr>
          <a:xfrm>
            <a:off x="6248105" y="3811623"/>
            <a:ext cx="875106" cy="0"/>
          </a:xfrm>
          <a:prstGeom prst="straightConnector1">
            <a:avLst/>
          </a:prstGeom>
          <a:ln w="76200">
            <a:solidFill>
              <a:srgbClr val="FF8F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E93081A-4E04-F03C-E64E-78B48DD78F00}"/>
              </a:ext>
            </a:extLst>
          </p:cNvPr>
          <p:cNvSpPr txBox="1"/>
          <p:nvPr/>
        </p:nvSpPr>
        <p:spPr>
          <a:xfrm>
            <a:off x="7554658" y="3396124"/>
            <a:ext cx="4037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0" i="0">
                <a:effectLst/>
                <a:latin typeface="Montserrat Medium" pitchFamily="2" charset="0"/>
              </a:rPr>
              <a:t>Lip Products Have </a:t>
            </a:r>
          </a:p>
          <a:p>
            <a:r>
              <a:rPr lang="en-US" altLang="ko-KR" sz="2400" b="0" i="0">
                <a:effectLst/>
                <a:latin typeface="Montserrat Medium" pitchFamily="2" charset="0"/>
              </a:rPr>
              <a:t>High Growth Potential</a:t>
            </a:r>
            <a:endParaRPr lang="ko-KR" altLang="en-US" sz="2400">
              <a:latin typeface="Montserrat Medium" pitchFamily="2" charset="0"/>
            </a:endParaRPr>
          </a:p>
        </p:txBody>
      </p:sp>
      <p:sp>
        <p:nvSpPr>
          <p:cNvPr id="10" name="원형: 비어 있음 9">
            <a:extLst>
              <a:ext uri="{FF2B5EF4-FFF2-40B4-BE49-F238E27FC236}">
                <a16:creationId xmlns:a16="http://schemas.microsoft.com/office/drawing/2014/main" id="{8C00C6F0-6FCE-047D-BF8D-61E22BB42676}"/>
              </a:ext>
            </a:extLst>
          </p:cNvPr>
          <p:cNvSpPr/>
          <p:nvPr/>
        </p:nvSpPr>
        <p:spPr>
          <a:xfrm>
            <a:off x="2306320" y="2659917"/>
            <a:ext cx="701040" cy="684595"/>
          </a:xfrm>
          <a:prstGeom prst="donut">
            <a:avLst>
              <a:gd name="adj" fmla="val 39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[보고서]AR기반의 스마트미러 장치를 활용한 퍼스널 컬러 진단 및 제품 추천 서비스">
            <a:extLst>
              <a:ext uri="{FF2B5EF4-FFF2-40B4-BE49-F238E27FC236}">
                <a16:creationId xmlns:a16="http://schemas.microsoft.com/office/drawing/2014/main" id="{ED231628-47B3-9DA8-AC17-9E8C53E43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627" y="1644332"/>
            <a:ext cx="6718471" cy="349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81DE42-2128-7787-D6A3-2A25FAE842C3}"/>
              </a:ext>
            </a:extLst>
          </p:cNvPr>
          <p:cNvSpPr txBox="1"/>
          <p:nvPr/>
        </p:nvSpPr>
        <p:spPr>
          <a:xfrm>
            <a:off x="3162627" y="5189198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hlinkClick r:id="rId4"/>
              </a:rPr>
              <a:t>[</a:t>
            </a:r>
            <a:r>
              <a:rPr lang="ko-KR" altLang="en-US" sz="1000">
                <a:hlinkClick r:id="rId4"/>
              </a:rPr>
              <a:t>보고서</a:t>
            </a:r>
            <a:r>
              <a:rPr lang="en-US" altLang="ko-KR" sz="1000">
                <a:hlinkClick r:id="rId4"/>
              </a:rPr>
              <a:t>]AR</a:t>
            </a:r>
            <a:r>
              <a:rPr lang="ko-KR" altLang="en-US" sz="1000">
                <a:hlinkClick r:id="rId4"/>
              </a:rPr>
              <a:t>기반의 </a:t>
            </a:r>
            <a:r>
              <a:rPr lang="ko-KR" altLang="en-US" sz="1000" err="1">
                <a:hlinkClick r:id="rId4"/>
              </a:rPr>
              <a:t>스마트미러</a:t>
            </a:r>
            <a:r>
              <a:rPr lang="ko-KR" altLang="en-US" sz="1000">
                <a:hlinkClick r:id="rId4"/>
              </a:rPr>
              <a:t> 장치를 활용한 퍼스널 컬러 진단 및 제품 추천 서비스 </a:t>
            </a:r>
            <a:r>
              <a:rPr lang="en-US" altLang="ko-KR" sz="1000">
                <a:hlinkClick r:id="rId4"/>
              </a:rPr>
              <a:t>(kisti.re.kr)</a:t>
            </a:r>
            <a:endParaRPr lang="en-US" altLang="ko-KR" sz="100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19561BE-9B40-990F-EAA7-5B3286706E9F}"/>
              </a:ext>
            </a:extLst>
          </p:cNvPr>
          <p:cNvGrpSpPr/>
          <p:nvPr/>
        </p:nvGrpSpPr>
        <p:grpSpPr>
          <a:xfrm>
            <a:off x="153730" y="-238125"/>
            <a:ext cx="4392870" cy="1015663"/>
            <a:chOff x="-73884" y="1899589"/>
            <a:chExt cx="4392870" cy="101566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5DD142-9F76-ABD1-8D9E-AA343840C863}"/>
                </a:ext>
              </a:extLst>
            </p:cNvPr>
            <p:cNvSpPr txBox="1"/>
            <p:nvPr/>
          </p:nvSpPr>
          <p:spPr>
            <a:xfrm>
              <a:off x="481076" y="1899589"/>
              <a:ext cx="383791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>
                  <a:solidFill>
                    <a:schemeClr val="bg1">
                      <a:lumMod val="85000"/>
                    </a:schemeClr>
                  </a:solidFill>
                  <a:latin typeface="Montserrat ExtraBold" pitchFamily="2" charset="0"/>
                </a:rPr>
                <a:t>Our Item</a:t>
              </a:r>
              <a:endParaRPr lang="ko-KR" altLang="en-US" sz="6000">
                <a:solidFill>
                  <a:schemeClr val="bg1">
                    <a:lumMod val="85000"/>
                  </a:schemeClr>
                </a:solidFill>
                <a:latin typeface="Montserrat ExtraBold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72ADC13-4463-D7DB-82B5-A44A6DD09439}"/>
                </a:ext>
              </a:extLst>
            </p:cNvPr>
            <p:cNvSpPr txBox="1"/>
            <p:nvPr/>
          </p:nvSpPr>
          <p:spPr>
            <a:xfrm>
              <a:off x="-73884" y="2053477"/>
              <a:ext cx="55496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>
                  <a:solidFill>
                    <a:schemeClr val="bg1">
                      <a:lumMod val="85000"/>
                    </a:schemeClr>
                  </a:solidFill>
                  <a:latin typeface="Montserrat Black" pitchFamily="2" charset="0"/>
                </a:rPr>
                <a:t>1.</a:t>
              </a:r>
              <a:endParaRPr lang="ko-KR" altLang="en-US" sz="4000">
                <a:solidFill>
                  <a:schemeClr val="bg1">
                    <a:lumMod val="85000"/>
                  </a:schemeClr>
                </a:solidFill>
                <a:latin typeface="Montserrat Black" pitchFamily="2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2588147-3896-4B7A-7673-0DE74BDDD944}"/>
              </a:ext>
            </a:extLst>
          </p:cNvPr>
          <p:cNvSpPr txBox="1"/>
          <p:nvPr/>
        </p:nvSpPr>
        <p:spPr>
          <a:xfrm>
            <a:off x="431209" y="118605"/>
            <a:ext cx="97723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>
                <a:latin typeface="Montserrat ExtraBold" pitchFamily="2" charset="0"/>
              </a:rPr>
              <a:t>Prospects</a:t>
            </a:r>
            <a:endParaRPr lang="ko-KR" altLang="en-US" sz="6000">
              <a:latin typeface="Montserrat ExtraBold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DB4D39-50C5-CE5A-B593-929A1F6FF260}"/>
              </a:ext>
            </a:extLst>
          </p:cNvPr>
          <p:cNvSpPr txBox="1"/>
          <p:nvPr/>
        </p:nvSpPr>
        <p:spPr>
          <a:xfrm>
            <a:off x="2413698" y="5773564"/>
            <a:ext cx="8386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0" i="0">
                <a:solidFill>
                  <a:srgbClr val="000000"/>
                </a:solidFill>
                <a:effectLst/>
                <a:latin typeface="Montserrat Medium" pitchFamily="2" charset="0"/>
              </a:rPr>
              <a:t>Personal Color Helps People </a:t>
            </a:r>
            <a:r>
              <a:rPr lang="en-US" altLang="ko-KR" sz="2400">
                <a:solidFill>
                  <a:srgbClr val="000000"/>
                </a:solidFill>
                <a:latin typeface="Montserrat Medium" pitchFamily="2" charset="0"/>
              </a:rPr>
              <a:t>Select C</a:t>
            </a:r>
            <a:r>
              <a:rPr lang="en-US" altLang="ko-KR" sz="2400" b="0" i="0">
                <a:solidFill>
                  <a:srgbClr val="000000"/>
                </a:solidFill>
                <a:effectLst/>
                <a:latin typeface="Montserrat Medium" pitchFamily="2" charset="0"/>
              </a:rPr>
              <a:t>osmetics</a:t>
            </a:r>
            <a:endParaRPr lang="ko-KR" altLang="en-US" sz="2400">
              <a:latin typeface="Montserrat Medium" pitchFamily="2" charset="0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1BD01F8-C985-396F-8501-C3CD9AB0C137}"/>
              </a:ext>
            </a:extLst>
          </p:cNvPr>
          <p:cNvCxnSpPr>
            <a:cxnSpLocks/>
          </p:cNvCxnSpPr>
          <p:nvPr/>
        </p:nvCxnSpPr>
        <p:spPr>
          <a:xfrm>
            <a:off x="1411945" y="5996023"/>
            <a:ext cx="875106" cy="0"/>
          </a:xfrm>
          <a:prstGeom prst="straightConnector1">
            <a:avLst/>
          </a:prstGeom>
          <a:ln w="76200">
            <a:solidFill>
              <a:srgbClr val="FF8F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514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39380332-5B88-3D79-2C9A-37440C4A42AD}"/>
              </a:ext>
            </a:extLst>
          </p:cNvPr>
          <p:cNvGrpSpPr/>
          <p:nvPr/>
        </p:nvGrpSpPr>
        <p:grpSpPr>
          <a:xfrm>
            <a:off x="153730" y="-238125"/>
            <a:ext cx="4392870" cy="1015663"/>
            <a:chOff x="-73884" y="1899589"/>
            <a:chExt cx="4392870" cy="101566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D3DCA2-A8D9-4259-6539-CE1F4A03275E}"/>
                </a:ext>
              </a:extLst>
            </p:cNvPr>
            <p:cNvSpPr txBox="1"/>
            <p:nvPr/>
          </p:nvSpPr>
          <p:spPr>
            <a:xfrm>
              <a:off x="481076" y="1899589"/>
              <a:ext cx="383791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>
                  <a:solidFill>
                    <a:schemeClr val="bg1">
                      <a:lumMod val="85000"/>
                    </a:schemeClr>
                  </a:solidFill>
                  <a:latin typeface="Montserrat ExtraBold" pitchFamily="2" charset="0"/>
                </a:rPr>
                <a:t>Our Item</a:t>
              </a:r>
              <a:endParaRPr lang="ko-KR" altLang="en-US" sz="6000">
                <a:solidFill>
                  <a:schemeClr val="bg1">
                    <a:lumMod val="85000"/>
                  </a:schemeClr>
                </a:solidFill>
                <a:latin typeface="Montserrat ExtraBold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EE8816-AFD7-DE4D-4F9B-0F7E1346D339}"/>
                </a:ext>
              </a:extLst>
            </p:cNvPr>
            <p:cNvSpPr txBox="1"/>
            <p:nvPr/>
          </p:nvSpPr>
          <p:spPr>
            <a:xfrm>
              <a:off x="-73884" y="2053477"/>
              <a:ext cx="55496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>
                  <a:solidFill>
                    <a:schemeClr val="bg1">
                      <a:lumMod val="85000"/>
                    </a:schemeClr>
                  </a:solidFill>
                  <a:latin typeface="Montserrat Black" pitchFamily="2" charset="0"/>
                </a:rPr>
                <a:t>1.</a:t>
              </a:r>
              <a:endParaRPr lang="ko-KR" altLang="en-US" sz="4000">
                <a:solidFill>
                  <a:schemeClr val="bg1">
                    <a:lumMod val="85000"/>
                  </a:schemeClr>
                </a:solidFill>
                <a:latin typeface="Montserrat Black" pitchFamily="2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9699B55-6C5F-B6C8-F832-33FF4AB84BCC}"/>
              </a:ext>
            </a:extLst>
          </p:cNvPr>
          <p:cNvSpPr txBox="1"/>
          <p:nvPr/>
        </p:nvSpPr>
        <p:spPr>
          <a:xfrm>
            <a:off x="431209" y="118605"/>
            <a:ext cx="97723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>
                <a:latin typeface="Montserrat ExtraBold" pitchFamily="2" charset="0"/>
              </a:rPr>
              <a:t>Prospects</a:t>
            </a:r>
            <a:endParaRPr lang="ko-KR" altLang="en-US" sz="6000">
              <a:latin typeface="Montserrat ExtraBold" pitchFamily="2" charset="0"/>
            </a:endParaRPr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81DE1DE3-2115-4226-86ED-1D0B28369E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6391792"/>
              </p:ext>
            </p:extLst>
          </p:nvPr>
        </p:nvGraphicFramePr>
        <p:xfrm>
          <a:off x="330200" y="1214544"/>
          <a:ext cx="8286671" cy="40595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C58A38F-B180-1F90-F22B-8460F4DE0B1B}"/>
              </a:ext>
            </a:extLst>
          </p:cNvPr>
          <p:cNvSpPr txBox="1"/>
          <p:nvPr/>
        </p:nvSpPr>
        <p:spPr>
          <a:xfrm>
            <a:off x="8616871" y="3244334"/>
            <a:ext cx="357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Montserrat Medium" pitchFamily="2" charset="0"/>
              </a:rPr>
              <a:t>Average Cost = 92258.5 Won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702C1C4E-EDE6-CE40-3E32-7A6A4A00D493}"/>
              </a:ext>
            </a:extLst>
          </p:cNvPr>
          <p:cNvSpPr/>
          <p:nvPr/>
        </p:nvSpPr>
        <p:spPr>
          <a:xfrm>
            <a:off x="7516161" y="3197835"/>
            <a:ext cx="933383" cy="462330"/>
          </a:xfrm>
          <a:prstGeom prst="rightArrow">
            <a:avLst>
              <a:gd name="adj1" fmla="val 50000"/>
              <a:gd name="adj2" fmla="val 74568"/>
            </a:avLst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F4C37C-30E2-39F5-8C4E-B70F77198FE8}"/>
              </a:ext>
            </a:extLst>
          </p:cNvPr>
          <p:cNvSpPr txBox="1"/>
          <p:nvPr/>
        </p:nvSpPr>
        <p:spPr>
          <a:xfrm>
            <a:off x="2463574" y="5770231"/>
            <a:ext cx="6482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Montserrat Medium" pitchFamily="2" charset="0"/>
              </a:rPr>
              <a:t>Expensive Test from the Human Experts</a:t>
            </a:r>
            <a:endParaRPr lang="ko-KR" altLang="en-US" sz="2400" err="1">
              <a:latin typeface="Montserrat Medium" pitchFamily="2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3714904-7DD1-EAD9-DE16-BE63167EC6F2}"/>
              </a:ext>
            </a:extLst>
          </p:cNvPr>
          <p:cNvCxnSpPr>
            <a:cxnSpLocks/>
          </p:cNvCxnSpPr>
          <p:nvPr/>
        </p:nvCxnSpPr>
        <p:spPr>
          <a:xfrm>
            <a:off x="1411945" y="5996023"/>
            <a:ext cx="875106" cy="0"/>
          </a:xfrm>
          <a:prstGeom prst="straightConnector1">
            <a:avLst/>
          </a:prstGeom>
          <a:ln w="76200">
            <a:solidFill>
              <a:srgbClr val="FF8F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2159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61FA60E-B22D-1106-2401-EAD4DA5D4525}"/>
              </a:ext>
            </a:extLst>
          </p:cNvPr>
          <p:cNvGrpSpPr/>
          <p:nvPr/>
        </p:nvGrpSpPr>
        <p:grpSpPr>
          <a:xfrm>
            <a:off x="153730" y="-238125"/>
            <a:ext cx="4392870" cy="1015663"/>
            <a:chOff x="-73884" y="1899589"/>
            <a:chExt cx="4392870" cy="10156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6EE6477-B561-5FA9-16E2-A000F36ECBAD}"/>
                </a:ext>
              </a:extLst>
            </p:cNvPr>
            <p:cNvSpPr txBox="1"/>
            <p:nvPr/>
          </p:nvSpPr>
          <p:spPr>
            <a:xfrm>
              <a:off x="481076" y="1899589"/>
              <a:ext cx="383791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>
                  <a:solidFill>
                    <a:schemeClr val="bg1">
                      <a:lumMod val="85000"/>
                    </a:schemeClr>
                  </a:solidFill>
                  <a:latin typeface="Montserrat ExtraBold" pitchFamily="2" charset="0"/>
                </a:rPr>
                <a:t>Our Item</a:t>
              </a:r>
              <a:endParaRPr lang="ko-KR" altLang="en-US" sz="6000">
                <a:solidFill>
                  <a:schemeClr val="bg1">
                    <a:lumMod val="85000"/>
                  </a:schemeClr>
                </a:solidFill>
                <a:latin typeface="Montserrat ExtraBold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1F3134-4432-B310-0B95-F1F358888E34}"/>
                </a:ext>
              </a:extLst>
            </p:cNvPr>
            <p:cNvSpPr txBox="1"/>
            <p:nvPr/>
          </p:nvSpPr>
          <p:spPr>
            <a:xfrm>
              <a:off x="-73884" y="2053477"/>
              <a:ext cx="55496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>
                  <a:solidFill>
                    <a:schemeClr val="bg1">
                      <a:lumMod val="85000"/>
                    </a:schemeClr>
                  </a:solidFill>
                  <a:latin typeface="Montserrat Black" pitchFamily="2" charset="0"/>
                </a:rPr>
                <a:t>1.</a:t>
              </a:r>
              <a:endParaRPr lang="ko-KR" altLang="en-US" sz="4000">
                <a:solidFill>
                  <a:schemeClr val="bg1">
                    <a:lumMod val="85000"/>
                  </a:schemeClr>
                </a:solidFill>
                <a:latin typeface="Montserrat Black" pitchFamily="2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51C475C-10B8-0321-29CD-0474367EFB6C}"/>
              </a:ext>
            </a:extLst>
          </p:cNvPr>
          <p:cNvSpPr txBox="1"/>
          <p:nvPr/>
        </p:nvSpPr>
        <p:spPr>
          <a:xfrm>
            <a:off x="431209" y="118605"/>
            <a:ext cx="97723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>
                <a:latin typeface="Montserrat ExtraBold" pitchFamily="2" charset="0"/>
              </a:rPr>
              <a:t>Prospects</a:t>
            </a:r>
            <a:endParaRPr lang="ko-KR" altLang="en-US" sz="6000">
              <a:latin typeface="Montserrat ExtraBold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76E025-9A9F-12DD-B83B-BDF662DB023D}"/>
              </a:ext>
            </a:extLst>
          </p:cNvPr>
          <p:cNvSpPr txBox="1"/>
          <p:nvPr/>
        </p:nvSpPr>
        <p:spPr>
          <a:xfrm>
            <a:off x="0" y="1134268"/>
            <a:ext cx="3124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54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Result : </a:t>
            </a:r>
            <a:endParaRPr lang="ko-KR" altLang="en-US" sz="5400">
              <a:latin typeface="+mj-lt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2649670-217B-5E6F-6085-F17CE86D020E}"/>
              </a:ext>
            </a:extLst>
          </p:cNvPr>
          <p:cNvGrpSpPr/>
          <p:nvPr/>
        </p:nvGrpSpPr>
        <p:grpSpPr>
          <a:xfrm>
            <a:off x="296617" y="3351209"/>
            <a:ext cx="4115392" cy="1511397"/>
            <a:chOff x="0" y="1262537"/>
            <a:chExt cx="3624710" cy="281943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F139208-943A-8B03-6384-6DCC67E5CE16}"/>
                </a:ext>
              </a:extLst>
            </p:cNvPr>
            <p:cNvSpPr txBox="1"/>
            <p:nvPr/>
          </p:nvSpPr>
          <p:spPr>
            <a:xfrm>
              <a:off x="0" y="1262537"/>
              <a:ext cx="362471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>
                  <a:solidFill>
                    <a:srgbClr val="FF9B9B"/>
                  </a:solidFill>
                  <a:latin typeface="Montserrat ExtraBold" pitchFamily="2" charset="0"/>
                </a:rPr>
                <a:t>‘            ’</a:t>
              </a:r>
              <a:endParaRPr lang="ko-KR" altLang="en-US" sz="6600">
                <a:solidFill>
                  <a:srgbClr val="FF9B9B"/>
                </a:solidFill>
                <a:latin typeface="Montserrat ExtraBold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27214E-0780-9466-9B23-682B64A7C3F5}"/>
                </a:ext>
              </a:extLst>
            </p:cNvPr>
            <p:cNvSpPr txBox="1"/>
            <p:nvPr/>
          </p:nvSpPr>
          <p:spPr>
            <a:xfrm>
              <a:off x="356769" y="1281203"/>
              <a:ext cx="2286000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800">
                  <a:solidFill>
                    <a:srgbClr val="FF9B9B"/>
                  </a:solidFill>
                  <a:latin typeface="Angella White Personal use font" panose="02000503000000020003" pitchFamily="50" charset="0"/>
                </a:rPr>
                <a:t>Co-Sub</a:t>
              </a:r>
              <a:endParaRPr lang="ko-KR" altLang="en-US" sz="8800">
                <a:solidFill>
                  <a:srgbClr val="FF9B9B"/>
                </a:solidFill>
                <a:latin typeface="Angella White Personal use font" panose="02000503000000020003" pitchFamily="50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07A890D-3772-8D3D-743F-02E19E55D290}"/>
              </a:ext>
            </a:extLst>
          </p:cNvPr>
          <p:cNvGrpSpPr/>
          <p:nvPr/>
        </p:nvGrpSpPr>
        <p:grpSpPr>
          <a:xfrm>
            <a:off x="4546600" y="3043289"/>
            <a:ext cx="7634977" cy="1757114"/>
            <a:chOff x="4546600" y="2868126"/>
            <a:chExt cx="7634977" cy="17571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A2EDA7-FC5E-92C3-2927-793D38EC9CBB}"/>
                </a:ext>
              </a:extLst>
            </p:cNvPr>
            <p:cNvSpPr txBox="1"/>
            <p:nvPr/>
          </p:nvSpPr>
          <p:spPr>
            <a:xfrm>
              <a:off x="4546600" y="2868126"/>
              <a:ext cx="722132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>
                  <a:solidFill>
                    <a:srgbClr val="000000"/>
                  </a:solidFill>
                  <a:latin typeface="Montserrat Medium" pitchFamily="2" charset="0"/>
                </a:rPr>
                <a:t>S</a:t>
              </a:r>
              <a:r>
                <a:rPr lang="en-US" altLang="ko-KR" sz="2500" b="0" i="0">
                  <a:solidFill>
                    <a:srgbClr val="000000"/>
                  </a:solidFill>
                  <a:effectLst/>
                  <a:latin typeface="Montserrat Medium" pitchFamily="2" charset="0"/>
                </a:rPr>
                <a:t>electing Lip Products with the </a:t>
              </a:r>
              <a:r>
                <a:rPr lang="en-US" altLang="ko-KR" sz="2500" b="0" i="0">
                  <a:solidFill>
                    <a:srgbClr val="00B050"/>
                  </a:solidFill>
                  <a:effectLst/>
                </a:rPr>
                <a:t>Highest</a:t>
              </a:r>
            </a:p>
            <a:p>
              <a:r>
                <a:rPr lang="en-US" altLang="ko-KR" sz="2500" b="0" i="0">
                  <a:solidFill>
                    <a:srgbClr val="00B050"/>
                  </a:solidFill>
                  <a:effectLst/>
                </a:rPr>
                <a:t>Growth Potential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2AC58A-ED50-C689-042F-784805BB10CF}"/>
                </a:ext>
              </a:extLst>
            </p:cNvPr>
            <p:cNvSpPr txBox="1"/>
            <p:nvPr/>
          </p:nvSpPr>
          <p:spPr>
            <a:xfrm>
              <a:off x="4546600" y="4148186"/>
              <a:ext cx="7634977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500">
                  <a:solidFill>
                    <a:srgbClr val="00B050"/>
                  </a:solidFill>
                </a:rPr>
                <a:t>R</a:t>
              </a:r>
              <a:r>
                <a:rPr lang="en-US" altLang="ko-KR" sz="2500" b="0" i="0">
                  <a:solidFill>
                    <a:srgbClr val="00B050"/>
                  </a:solidFill>
                  <a:effectLst/>
                </a:rPr>
                <a:t>educing the cost </a:t>
              </a:r>
              <a:r>
                <a:rPr lang="en-US" altLang="ko-KR" sz="2500" b="0" i="0">
                  <a:solidFill>
                    <a:srgbClr val="000000"/>
                  </a:solidFill>
                  <a:effectLst/>
                  <a:latin typeface="Montserrat Medium" pitchFamily="2" charset="0"/>
                </a:rPr>
                <a:t>of hunting personal colors</a:t>
              </a:r>
              <a:endParaRPr lang="ko-KR" altLang="en-US" sz="2500">
                <a:latin typeface="Montserrat Medium" pitchFamily="2" charset="0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5891C2A-2375-4226-A0A2-B3AD0ED55F44}"/>
              </a:ext>
            </a:extLst>
          </p:cNvPr>
          <p:cNvCxnSpPr>
            <a:cxnSpLocks/>
          </p:cNvCxnSpPr>
          <p:nvPr/>
        </p:nvCxnSpPr>
        <p:spPr>
          <a:xfrm>
            <a:off x="4278085" y="3220578"/>
            <a:ext cx="0" cy="593957"/>
          </a:xfrm>
          <a:prstGeom prst="line">
            <a:avLst/>
          </a:prstGeom>
          <a:ln w="60325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23CD33B-1D5E-35DA-2B27-A18030F3E4B3}"/>
              </a:ext>
            </a:extLst>
          </p:cNvPr>
          <p:cNvCxnSpPr>
            <a:cxnSpLocks/>
          </p:cNvCxnSpPr>
          <p:nvPr/>
        </p:nvCxnSpPr>
        <p:spPr>
          <a:xfrm>
            <a:off x="4278085" y="4461724"/>
            <a:ext cx="0" cy="215820"/>
          </a:xfrm>
          <a:prstGeom prst="line">
            <a:avLst/>
          </a:prstGeom>
          <a:ln w="60325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9366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8BF572-8603-599D-E23D-8D9EE3F3387A}"/>
              </a:ext>
            </a:extLst>
          </p:cNvPr>
          <p:cNvSpPr txBox="1"/>
          <p:nvPr/>
        </p:nvSpPr>
        <p:spPr>
          <a:xfrm>
            <a:off x="348273" y="205041"/>
            <a:ext cx="11495455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1300">
                <a:solidFill>
                  <a:schemeClr val="bg1">
                    <a:lumMod val="75000"/>
                  </a:schemeClr>
                </a:solidFill>
                <a:latin typeface="Angella White Personal use font" panose="02000503000000020003" pitchFamily="50" charset="0"/>
              </a:rPr>
              <a:t>Co-Sub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744DBB-04B9-BAEA-1738-C3C6F7F737B0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F1EEEB"/>
                </a:solidFill>
                <a:latin typeface="Montserrat Black" pitchFamily="2" charset="0"/>
              </a:rPr>
              <a:t>21102052 Lee Jeong-yun   |   21102044 Oh </a:t>
            </a:r>
            <a:r>
              <a:rPr lang="en-US" altLang="ko-KR" err="1">
                <a:solidFill>
                  <a:srgbClr val="F1EEEB"/>
                </a:solidFill>
                <a:latin typeface="Montserrat Black" pitchFamily="2" charset="0"/>
              </a:rPr>
              <a:t>Seyeon</a:t>
            </a:r>
            <a:r>
              <a:rPr lang="en-US" altLang="ko-KR">
                <a:solidFill>
                  <a:srgbClr val="F1EEEB"/>
                </a:solidFill>
                <a:latin typeface="Montserrat Black" pitchFamily="2" charset="0"/>
              </a:rPr>
              <a:t>   |   21102050 Lee </a:t>
            </a:r>
            <a:r>
              <a:rPr lang="en-US" altLang="ko-KR" err="1">
                <a:solidFill>
                  <a:srgbClr val="F1EEEB"/>
                </a:solidFill>
                <a:latin typeface="Montserrat Black" pitchFamily="2" charset="0"/>
              </a:rPr>
              <a:t>Insun</a:t>
            </a:r>
            <a:endParaRPr lang="en-US" altLang="ko-KR">
              <a:solidFill>
                <a:srgbClr val="F1EEEB"/>
              </a:solidFill>
              <a:latin typeface="Montserrat Black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46FB48-B348-6D7A-8138-3A7FBFE696C5}"/>
              </a:ext>
            </a:extLst>
          </p:cNvPr>
          <p:cNvSpPr txBox="1"/>
          <p:nvPr/>
        </p:nvSpPr>
        <p:spPr>
          <a:xfrm>
            <a:off x="4395055" y="2875002"/>
            <a:ext cx="340189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>
                <a:latin typeface="Montserrat ExtraBold" pitchFamily="2" charset="0"/>
              </a:rPr>
              <a:t>Market</a:t>
            </a:r>
            <a:endParaRPr lang="ko-KR" altLang="en-US" sz="6600">
              <a:latin typeface="Montserrat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651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A648BC4-8F1A-38C7-FCF5-764B3DA2BCA1}"/>
              </a:ext>
            </a:extLst>
          </p:cNvPr>
          <p:cNvGrpSpPr/>
          <p:nvPr/>
        </p:nvGrpSpPr>
        <p:grpSpPr>
          <a:xfrm>
            <a:off x="153730" y="-238125"/>
            <a:ext cx="3663503" cy="1015663"/>
            <a:chOff x="-73884" y="1899589"/>
            <a:chExt cx="3663503" cy="101566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12E0A09-0E55-CFE3-3CE6-18A0E2CEC680}"/>
                </a:ext>
              </a:extLst>
            </p:cNvPr>
            <p:cNvSpPr txBox="1"/>
            <p:nvPr/>
          </p:nvSpPr>
          <p:spPr>
            <a:xfrm>
              <a:off x="481076" y="1899589"/>
              <a:ext cx="310854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>
                  <a:solidFill>
                    <a:schemeClr val="bg1">
                      <a:lumMod val="85000"/>
                    </a:schemeClr>
                  </a:solidFill>
                  <a:latin typeface="Montserrat ExtraBold" pitchFamily="2" charset="0"/>
                </a:rPr>
                <a:t>Market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453232-B393-372F-B746-21650DC675D4}"/>
                </a:ext>
              </a:extLst>
            </p:cNvPr>
            <p:cNvSpPr txBox="1"/>
            <p:nvPr/>
          </p:nvSpPr>
          <p:spPr>
            <a:xfrm>
              <a:off x="-73884" y="2053477"/>
              <a:ext cx="65274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>
                  <a:solidFill>
                    <a:schemeClr val="bg1">
                      <a:lumMod val="85000"/>
                    </a:schemeClr>
                  </a:solidFill>
                  <a:latin typeface="Montserrat Black" pitchFamily="2" charset="0"/>
                </a:rPr>
                <a:t>2.</a:t>
              </a:r>
              <a:endParaRPr lang="ko-KR" altLang="en-US" sz="4000">
                <a:solidFill>
                  <a:schemeClr val="bg1">
                    <a:lumMod val="85000"/>
                  </a:schemeClr>
                </a:solidFill>
                <a:latin typeface="Montserrat Black" pitchFamily="2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F631F4B-3967-366D-4A59-4D86B36581AC}"/>
              </a:ext>
            </a:extLst>
          </p:cNvPr>
          <p:cNvSpPr txBox="1"/>
          <p:nvPr/>
        </p:nvSpPr>
        <p:spPr>
          <a:xfrm>
            <a:off x="431209" y="118605"/>
            <a:ext cx="89595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>
                <a:latin typeface="Montserrat ExtraBold" pitchFamily="2" charset="0"/>
              </a:rPr>
              <a:t>Consumer Analysis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1AAA99-1993-2568-EAD5-525DB2AE2D71}"/>
              </a:ext>
            </a:extLst>
          </p:cNvPr>
          <p:cNvSpPr txBox="1"/>
          <p:nvPr/>
        </p:nvSpPr>
        <p:spPr>
          <a:xfrm>
            <a:off x="0" y="1141908"/>
            <a:ext cx="32447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Purpose</a:t>
            </a:r>
            <a:endParaRPr lang="ko-KR" altLang="en-US" sz="54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E6D63EE-5D61-8EE0-5CCF-FA5810B07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041" y="2910617"/>
            <a:ext cx="5036129" cy="24222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36FEEB-CC02-5F34-A654-69FC493D4B47}"/>
              </a:ext>
            </a:extLst>
          </p:cNvPr>
          <p:cNvSpPr txBox="1"/>
          <p:nvPr/>
        </p:nvSpPr>
        <p:spPr>
          <a:xfrm>
            <a:off x="392830" y="5716092"/>
            <a:ext cx="596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Montserrat Medium" pitchFamily="2" charset="0"/>
              </a:rPr>
              <a:t>3) To find out our service demand.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C1547-D630-6EF5-B245-3EFEAFF19651}"/>
              </a:ext>
            </a:extLst>
          </p:cNvPr>
          <p:cNvSpPr txBox="1"/>
          <p:nvPr/>
        </p:nvSpPr>
        <p:spPr>
          <a:xfrm>
            <a:off x="392830" y="4068265"/>
            <a:ext cx="600797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Montserrat Medium"/>
              </a:rPr>
              <a:t>2) To find out the number of people who experienced a fail to  buy color cosmetics online .</a:t>
            </a:r>
            <a:endParaRPr lang="ko-KR" altLang="en-US" dirty="0">
              <a:latin typeface="Montserrat Semi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568251-B7AB-092F-C4BB-10E194AC0B2A}"/>
              </a:ext>
            </a:extLst>
          </p:cNvPr>
          <p:cNvSpPr txBox="1"/>
          <p:nvPr/>
        </p:nvSpPr>
        <p:spPr>
          <a:xfrm>
            <a:off x="392830" y="2587452"/>
            <a:ext cx="6007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Montserrat Medium" pitchFamily="2" charset="0"/>
              </a:rPr>
              <a:t>1) To find out the number of people who experience personal color experience.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3F0AEC-BA46-187E-010B-1582FFAA31E9}"/>
              </a:ext>
            </a:extLst>
          </p:cNvPr>
          <p:cNvSpPr txBox="1"/>
          <p:nvPr/>
        </p:nvSpPr>
        <p:spPr>
          <a:xfrm>
            <a:off x="7254657" y="1941534"/>
            <a:ext cx="39068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latin typeface="+mj-lt"/>
              </a:rPr>
              <a:t>Period</a:t>
            </a:r>
            <a:r>
              <a:rPr lang="ko-KR" altLang="en-US" dirty="0">
                <a:latin typeface="+mj-lt"/>
              </a:rPr>
              <a:t> : 2022. 09.26~2022.10.01</a:t>
            </a:r>
            <a:endParaRPr lang="ko-KR" altLang="en-US" dirty="0" err="1">
              <a:latin typeface="+mj-lt"/>
            </a:endParaRPr>
          </a:p>
          <a:p>
            <a:r>
              <a:rPr lang="ko-KR" altLang="en-US" dirty="0" err="1">
                <a:latin typeface="+mj-lt"/>
              </a:rPr>
              <a:t>A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 err="1">
                <a:latin typeface="+mj-lt"/>
              </a:rPr>
              <a:t>Number</a:t>
            </a:r>
            <a:r>
              <a:rPr lang="ko-KR" altLang="en-US" dirty="0">
                <a:latin typeface="+mj-lt"/>
              </a:rPr>
              <a:t> of </a:t>
            </a:r>
            <a:r>
              <a:rPr lang="ko-KR" altLang="en-US" dirty="0" err="1">
                <a:latin typeface="+mj-lt"/>
              </a:rPr>
              <a:t>participants</a:t>
            </a:r>
            <a:r>
              <a:rPr lang="ko-KR" altLang="en-US" dirty="0">
                <a:latin typeface="+mj-lt"/>
              </a:rPr>
              <a:t> : 68</a:t>
            </a:r>
          </a:p>
        </p:txBody>
      </p:sp>
    </p:spTree>
    <p:extLst>
      <p:ext uri="{BB962C8B-B14F-4D97-AF65-F5344CB8AC3E}">
        <p14:creationId xmlns:p14="http://schemas.microsoft.com/office/powerpoint/2010/main" val="2717459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64E7AAE6-9B23-01EA-346C-171004C7BC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1688620"/>
              </p:ext>
            </p:extLst>
          </p:nvPr>
        </p:nvGraphicFramePr>
        <p:xfrm>
          <a:off x="3048000" y="2072878"/>
          <a:ext cx="6096000" cy="46248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6A648BC4-8F1A-38C7-FCF5-764B3DA2BCA1}"/>
              </a:ext>
            </a:extLst>
          </p:cNvPr>
          <p:cNvGrpSpPr/>
          <p:nvPr/>
        </p:nvGrpSpPr>
        <p:grpSpPr>
          <a:xfrm>
            <a:off x="153730" y="-238125"/>
            <a:ext cx="3663503" cy="1015663"/>
            <a:chOff x="-73884" y="1899589"/>
            <a:chExt cx="3663503" cy="101566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12E0A09-0E55-CFE3-3CE6-18A0E2CEC680}"/>
                </a:ext>
              </a:extLst>
            </p:cNvPr>
            <p:cNvSpPr txBox="1"/>
            <p:nvPr/>
          </p:nvSpPr>
          <p:spPr>
            <a:xfrm>
              <a:off x="481076" y="1899589"/>
              <a:ext cx="310854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>
                  <a:solidFill>
                    <a:schemeClr val="bg1">
                      <a:lumMod val="85000"/>
                    </a:schemeClr>
                  </a:solidFill>
                  <a:latin typeface="Montserrat ExtraBold" pitchFamily="2" charset="0"/>
                </a:rPr>
                <a:t>Market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453232-B393-372F-B746-21650DC675D4}"/>
                </a:ext>
              </a:extLst>
            </p:cNvPr>
            <p:cNvSpPr txBox="1"/>
            <p:nvPr/>
          </p:nvSpPr>
          <p:spPr>
            <a:xfrm>
              <a:off x="-73884" y="2053477"/>
              <a:ext cx="65274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>
                  <a:solidFill>
                    <a:schemeClr val="bg1">
                      <a:lumMod val="85000"/>
                    </a:schemeClr>
                  </a:solidFill>
                  <a:latin typeface="Montserrat Black" pitchFamily="2" charset="0"/>
                </a:rPr>
                <a:t>2.</a:t>
              </a:r>
              <a:endParaRPr lang="ko-KR" altLang="en-US" sz="4000">
                <a:solidFill>
                  <a:schemeClr val="bg1">
                    <a:lumMod val="85000"/>
                  </a:schemeClr>
                </a:solidFill>
                <a:latin typeface="Montserrat Black" pitchFamily="2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F631F4B-3967-366D-4A59-4D86B36581AC}"/>
              </a:ext>
            </a:extLst>
          </p:cNvPr>
          <p:cNvSpPr txBox="1"/>
          <p:nvPr/>
        </p:nvSpPr>
        <p:spPr>
          <a:xfrm>
            <a:off x="431209" y="118605"/>
            <a:ext cx="89595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>
                <a:latin typeface="Montserrat ExtraBold" pitchFamily="2" charset="0"/>
              </a:rPr>
              <a:t>Consumer Analysis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1AAA99-1993-2568-EAD5-525DB2AE2D71}"/>
              </a:ext>
            </a:extLst>
          </p:cNvPr>
          <p:cNvSpPr txBox="1"/>
          <p:nvPr/>
        </p:nvSpPr>
        <p:spPr>
          <a:xfrm>
            <a:off x="0" y="1141908"/>
            <a:ext cx="25250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Result</a:t>
            </a:r>
            <a:endParaRPr lang="ko-KR" altLang="en-US" sz="54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479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A648BC4-8F1A-38C7-FCF5-764B3DA2BCA1}"/>
              </a:ext>
            </a:extLst>
          </p:cNvPr>
          <p:cNvGrpSpPr/>
          <p:nvPr/>
        </p:nvGrpSpPr>
        <p:grpSpPr>
          <a:xfrm>
            <a:off x="153730" y="-238125"/>
            <a:ext cx="3663503" cy="1015663"/>
            <a:chOff x="-73884" y="1899589"/>
            <a:chExt cx="3663503" cy="101566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12E0A09-0E55-CFE3-3CE6-18A0E2CEC680}"/>
                </a:ext>
              </a:extLst>
            </p:cNvPr>
            <p:cNvSpPr txBox="1"/>
            <p:nvPr/>
          </p:nvSpPr>
          <p:spPr>
            <a:xfrm>
              <a:off x="481076" y="1899589"/>
              <a:ext cx="310854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>
                  <a:solidFill>
                    <a:schemeClr val="bg1">
                      <a:lumMod val="85000"/>
                    </a:schemeClr>
                  </a:solidFill>
                  <a:latin typeface="Montserrat ExtraBold" pitchFamily="2" charset="0"/>
                </a:rPr>
                <a:t>Market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453232-B393-372F-B746-21650DC675D4}"/>
                </a:ext>
              </a:extLst>
            </p:cNvPr>
            <p:cNvSpPr txBox="1"/>
            <p:nvPr/>
          </p:nvSpPr>
          <p:spPr>
            <a:xfrm>
              <a:off x="-73884" y="2053477"/>
              <a:ext cx="65274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>
                  <a:solidFill>
                    <a:schemeClr val="bg1">
                      <a:lumMod val="85000"/>
                    </a:schemeClr>
                  </a:solidFill>
                  <a:latin typeface="Montserrat Black" pitchFamily="2" charset="0"/>
                </a:rPr>
                <a:t>2.</a:t>
              </a:r>
              <a:endParaRPr lang="ko-KR" altLang="en-US" sz="4000">
                <a:solidFill>
                  <a:schemeClr val="bg1">
                    <a:lumMod val="85000"/>
                  </a:schemeClr>
                </a:solidFill>
                <a:latin typeface="Montserrat Black" pitchFamily="2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F631F4B-3967-366D-4A59-4D86B36581AC}"/>
              </a:ext>
            </a:extLst>
          </p:cNvPr>
          <p:cNvSpPr txBox="1"/>
          <p:nvPr/>
        </p:nvSpPr>
        <p:spPr>
          <a:xfrm>
            <a:off x="431209" y="118605"/>
            <a:ext cx="89595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>
                <a:latin typeface="Montserrat ExtraBold" pitchFamily="2" charset="0"/>
              </a:rPr>
              <a:t>Consumer Analysis</a:t>
            </a: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14EA73F6-B735-D847-F806-6747AF8656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3378606"/>
              </p:ext>
            </p:extLst>
          </p:nvPr>
        </p:nvGraphicFramePr>
        <p:xfrm>
          <a:off x="1836057" y="2065236"/>
          <a:ext cx="8519886" cy="4632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BDF1B56-EC63-15B1-561A-93E429700E2D}"/>
              </a:ext>
            </a:extLst>
          </p:cNvPr>
          <p:cNvSpPr txBox="1"/>
          <p:nvPr/>
        </p:nvSpPr>
        <p:spPr>
          <a:xfrm>
            <a:off x="0" y="1141908"/>
            <a:ext cx="25250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Result</a:t>
            </a:r>
            <a:endParaRPr lang="ko-KR" altLang="en-US" sz="54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652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그림 61">
            <a:extLst>
              <a:ext uri="{FF2B5EF4-FFF2-40B4-BE49-F238E27FC236}">
                <a16:creationId xmlns:a16="http://schemas.microsoft.com/office/drawing/2014/main" id="{367BB9E8-A372-ADC6-6C55-5DC3912381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6" t="6426" r="43298" b="6813"/>
          <a:stretch/>
        </p:blipFill>
        <p:spPr>
          <a:xfrm>
            <a:off x="8577215" y="1"/>
            <a:ext cx="362631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9F4A29-86A6-DB68-88C3-DB2A11FCDE13}"/>
              </a:ext>
            </a:extLst>
          </p:cNvPr>
          <p:cNvSpPr txBox="1"/>
          <p:nvPr/>
        </p:nvSpPr>
        <p:spPr>
          <a:xfrm>
            <a:off x="686026" y="42768"/>
            <a:ext cx="39405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>
                <a:solidFill>
                  <a:srgbClr val="262626"/>
                </a:solidFill>
                <a:latin typeface="Montserrat ExtraBold" pitchFamily="2" charset="0"/>
              </a:rPr>
              <a:t>Contents</a:t>
            </a:r>
            <a:endParaRPr lang="ko-KR" altLang="en-US" sz="6000">
              <a:solidFill>
                <a:srgbClr val="262626"/>
              </a:solidFill>
              <a:latin typeface="Montserrat ExtraBold" pitchFamily="2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49ABC43-7494-8DB8-DF5A-DC13F09B6F92}"/>
              </a:ext>
            </a:extLst>
          </p:cNvPr>
          <p:cNvGrpSpPr/>
          <p:nvPr/>
        </p:nvGrpSpPr>
        <p:grpSpPr>
          <a:xfrm>
            <a:off x="203595" y="1015663"/>
            <a:ext cx="2304798" cy="769441"/>
            <a:chOff x="203596" y="1545646"/>
            <a:chExt cx="2304798" cy="76944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F9D769D-015A-7D9E-AF03-EACA1B06D42E}"/>
                </a:ext>
              </a:extLst>
            </p:cNvPr>
            <p:cNvSpPr txBox="1"/>
            <p:nvPr/>
          </p:nvSpPr>
          <p:spPr>
            <a:xfrm>
              <a:off x="377683" y="1730312"/>
              <a:ext cx="21307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>
                  <a:latin typeface="Montserrat ExtraBold" pitchFamily="2" charset="0"/>
                </a:rPr>
                <a:t>Our Item</a:t>
              </a:r>
              <a:endParaRPr lang="ko-KR" altLang="en-US" sz="3200">
                <a:latin typeface="Montserrat ExtraBold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DCA507-5A33-4F41-B1AD-3CB32318F2C2}"/>
                </a:ext>
              </a:extLst>
            </p:cNvPr>
            <p:cNvSpPr txBox="1"/>
            <p:nvPr/>
          </p:nvSpPr>
          <p:spPr>
            <a:xfrm>
              <a:off x="203596" y="154564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Montserrat Black" pitchFamily="2" charset="0"/>
                </a:rPr>
                <a:t>1.</a:t>
              </a:r>
              <a:endParaRPr lang="ko-KR" altLang="en-US">
                <a:latin typeface="Montserrat Black" pitchFamily="2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8FD06F6-D745-B0AA-C291-728E38DC4F1E}"/>
              </a:ext>
            </a:extLst>
          </p:cNvPr>
          <p:cNvGrpSpPr/>
          <p:nvPr/>
        </p:nvGrpSpPr>
        <p:grpSpPr>
          <a:xfrm>
            <a:off x="203595" y="3947481"/>
            <a:ext cx="2304798" cy="1261884"/>
            <a:chOff x="203596" y="3218175"/>
            <a:chExt cx="2304798" cy="126188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9CDC73D-E13C-201C-8012-4DCB89D4C0F6}"/>
                </a:ext>
              </a:extLst>
            </p:cNvPr>
            <p:cNvSpPr txBox="1"/>
            <p:nvPr/>
          </p:nvSpPr>
          <p:spPr>
            <a:xfrm>
              <a:off x="379285" y="3402841"/>
              <a:ext cx="2129109" cy="1077218"/>
            </a:xfrm>
            <a:prstGeom prst="rect">
              <a:avLst/>
            </a:prstGeom>
            <a:noFill/>
            <a:ln>
              <a:solidFill>
                <a:srgbClr val="FF9B9B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3200">
                  <a:latin typeface="Montserrat ExtraBold" pitchFamily="2" charset="0"/>
                </a:rPr>
                <a:t>Market</a:t>
              </a:r>
            </a:p>
            <a:p>
              <a:r>
                <a:rPr lang="en-US" altLang="ko-KR" sz="3200">
                  <a:latin typeface="Montserrat ExtraBold" pitchFamily="2" charset="0"/>
                </a:rPr>
                <a:t> Analysis</a:t>
              </a:r>
              <a:endParaRPr lang="ko-KR" altLang="en-US" sz="3200">
                <a:latin typeface="Montserrat ExtraBold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B46F554-A34A-8C94-D9D6-BBD91DF592A4}"/>
                </a:ext>
              </a:extLst>
            </p:cNvPr>
            <p:cNvSpPr txBox="1"/>
            <p:nvPr/>
          </p:nvSpPr>
          <p:spPr>
            <a:xfrm>
              <a:off x="203596" y="3218175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Montserrat Black" pitchFamily="2" charset="0"/>
                </a:rPr>
                <a:t>2.</a:t>
              </a:r>
              <a:endParaRPr lang="ko-KR" altLang="en-US">
                <a:latin typeface="Montserrat Black" pitchFamily="2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CC0F5AC-1C10-F7A3-6142-0141B11C6F30}"/>
              </a:ext>
            </a:extLst>
          </p:cNvPr>
          <p:cNvSpPr txBox="1"/>
          <p:nvPr/>
        </p:nvSpPr>
        <p:spPr>
          <a:xfrm>
            <a:off x="2747601" y="1153194"/>
            <a:ext cx="439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0"/>
              </a:rPr>
              <a:t>a.</a:t>
            </a:r>
            <a:endParaRPr lang="ko-KR" altLang="en-US" sz="2400">
              <a:solidFill>
                <a:schemeClr val="tx1">
                  <a:lumMod val="65000"/>
                  <a:lumOff val="35000"/>
                </a:schemeClr>
              </a:solidFill>
              <a:latin typeface="Montserrat Medium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9609D7-3D70-FF89-C225-C8B7FA51285A}"/>
              </a:ext>
            </a:extLst>
          </p:cNvPr>
          <p:cNvSpPr txBox="1"/>
          <p:nvPr/>
        </p:nvSpPr>
        <p:spPr>
          <a:xfrm>
            <a:off x="2747601" y="1803745"/>
            <a:ext cx="465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0"/>
              </a:rPr>
              <a:t>b.</a:t>
            </a:r>
            <a:endParaRPr lang="ko-KR" altLang="en-US" sz="2400">
              <a:solidFill>
                <a:schemeClr val="tx1">
                  <a:lumMod val="65000"/>
                  <a:lumOff val="35000"/>
                </a:schemeClr>
              </a:solidFill>
              <a:latin typeface="Montserrat Medium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FACE11-67B5-8E69-EB89-931C195FED02}"/>
              </a:ext>
            </a:extLst>
          </p:cNvPr>
          <p:cNvSpPr txBox="1"/>
          <p:nvPr/>
        </p:nvSpPr>
        <p:spPr>
          <a:xfrm>
            <a:off x="2747601" y="2454296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0"/>
              </a:rPr>
              <a:t>c.</a:t>
            </a:r>
            <a:endParaRPr lang="ko-KR" altLang="en-US" sz="2400">
              <a:solidFill>
                <a:schemeClr val="tx1">
                  <a:lumMod val="65000"/>
                  <a:lumOff val="35000"/>
                </a:schemeClr>
              </a:solidFill>
              <a:latin typeface="Montserrat Medium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0C23AB-00FC-6C1F-AA69-BB338A2971B9}"/>
              </a:ext>
            </a:extLst>
          </p:cNvPr>
          <p:cNvSpPr txBox="1"/>
          <p:nvPr/>
        </p:nvSpPr>
        <p:spPr>
          <a:xfrm>
            <a:off x="2747601" y="3104847"/>
            <a:ext cx="465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0"/>
              </a:rPr>
              <a:t>d.</a:t>
            </a:r>
            <a:endParaRPr lang="ko-KR" altLang="en-US" sz="2400">
              <a:solidFill>
                <a:schemeClr val="tx1">
                  <a:lumMod val="65000"/>
                  <a:lumOff val="35000"/>
                </a:schemeClr>
              </a:solidFill>
              <a:latin typeface="Montserrat Medium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FE3431-ABFD-BB31-8C9C-E6CFA4DB093B}"/>
              </a:ext>
            </a:extLst>
          </p:cNvPr>
          <p:cNvSpPr txBox="1"/>
          <p:nvPr/>
        </p:nvSpPr>
        <p:spPr>
          <a:xfrm>
            <a:off x="3360956" y="1121110"/>
            <a:ext cx="2776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Montserrat Medium" pitchFamily="2" charset="0"/>
              </a:rPr>
              <a:t>About Co-Sub</a:t>
            </a:r>
            <a:endParaRPr lang="ko-KR" altLang="en-US" sz="2800">
              <a:latin typeface="Montserrat Medium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8BB0837-72E1-DDCD-08E9-96BBAFA397A4}"/>
              </a:ext>
            </a:extLst>
          </p:cNvPr>
          <p:cNvSpPr txBox="1"/>
          <p:nvPr/>
        </p:nvSpPr>
        <p:spPr>
          <a:xfrm>
            <a:off x="3360956" y="1769688"/>
            <a:ext cx="5152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Montserrat Medium" pitchFamily="2" charset="0"/>
              </a:rPr>
              <a:t>Perspective in the Analysis</a:t>
            </a:r>
            <a:endParaRPr lang="ko-KR" altLang="en-US" sz="2800">
              <a:latin typeface="Montserrat Medium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652563-5676-91F3-0A3F-DF53F0DF288E}"/>
              </a:ext>
            </a:extLst>
          </p:cNvPr>
          <p:cNvSpPr txBox="1"/>
          <p:nvPr/>
        </p:nvSpPr>
        <p:spPr>
          <a:xfrm>
            <a:off x="3360956" y="2418266"/>
            <a:ext cx="4363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Montserrat Medium" pitchFamily="2" charset="0"/>
              </a:rPr>
              <a:t>Adopted Technologies</a:t>
            </a:r>
            <a:endParaRPr lang="ko-KR" altLang="en-US" sz="2800">
              <a:latin typeface="Montserrat Medium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C20E0D-9239-28A0-7760-33B6F1897404}"/>
              </a:ext>
            </a:extLst>
          </p:cNvPr>
          <p:cNvSpPr txBox="1"/>
          <p:nvPr/>
        </p:nvSpPr>
        <p:spPr>
          <a:xfrm>
            <a:off x="3361020" y="3066844"/>
            <a:ext cx="5641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Montserrat Medium" pitchFamily="2" charset="0"/>
              </a:rPr>
              <a:t>Current Status and Prospects</a:t>
            </a:r>
            <a:endParaRPr lang="ko-KR" altLang="en-US" sz="2800">
              <a:latin typeface="Montserrat Medium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1A7B82-0744-0878-8A7B-EC7930501DE2}"/>
              </a:ext>
            </a:extLst>
          </p:cNvPr>
          <p:cNvSpPr txBox="1"/>
          <p:nvPr/>
        </p:nvSpPr>
        <p:spPr>
          <a:xfrm>
            <a:off x="2747601" y="4036617"/>
            <a:ext cx="439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0"/>
              </a:rPr>
              <a:t>a.</a:t>
            </a:r>
            <a:endParaRPr lang="ko-KR" altLang="en-US" sz="2400">
              <a:solidFill>
                <a:schemeClr val="tx1">
                  <a:lumMod val="65000"/>
                  <a:lumOff val="35000"/>
                </a:schemeClr>
              </a:solidFill>
              <a:latin typeface="Montserrat Medium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1F38C82-A575-3588-4636-48CEA8B30CA5}"/>
              </a:ext>
            </a:extLst>
          </p:cNvPr>
          <p:cNvSpPr txBox="1"/>
          <p:nvPr/>
        </p:nvSpPr>
        <p:spPr>
          <a:xfrm>
            <a:off x="2747601" y="4687168"/>
            <a:ext cx="465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0"/>
              </a:rPr>
              <a:t>b.</a:t>
            </a:r>
            <a:endParaRPr lang="ko-KR" altLang="en-US" sz="2400">
              <a:solidFill>
                <a:schemeClr val="tx1">
                  <a:lumMod val="65000"/>
                  <a:lumOff val="35000"/>
                </a:schemeClr>
              </a:solidFill>
              <a:latin typeface="Montserrat Medium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6E5457-A51F-DD02-46F6-0A27FAE7BC72}"/>
              </a:ext>
            </a:extLst>
          </p:cNvPr>
          <p:cNvSpPr txBox="1"/>
          <p:nvPr/>
        </p:nvSpPr>
        <p:spPr>
          <a:xfrm>
            <a:off x="2747601" y="5337719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0"/>
              </a:rPr>
              <a:t>c.</a:t>
            </a:r>
            <a:endParaRPr lang="ko-KR" altLang="en-US" sz="2400">
              <a:solidFill>
                <a:schemeClr val="tx1">
                  <a:lumMod val="65000"/>
                  <a:lumOff val="35000"/>
                </a:schemeClr>
              </a:solidFill>
              <a:latin typeface="Montserrat Medium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A9EB7F7-9A3A-4EF3-02BD-CE3C725E5FD4}"/>
              </a:ext>
            </a:extLst>
          </p:cNvPr>
          <p:cNvSpPr txBox="1"/>
          <p:nvPr/>
        </p:nvSpPr>
        <p:spPr>
          <a:xfrm>
            <a:off x="2747601" y="5988270"/>
            <a:ext cx="465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0"/>
              </a:rPr>
              <a:t>d.</a:t>
            </a:r>
            <a:endParaRPr lang="ko-KR" altLang="en-US" sz="2400">
              <a:solidFill>
                <a:schemeClr val="tx1">
                  <a:lumMod val="65000"/>
                  <a:lumOff val="35000"/>
                </a:schemeClr>
              </a:solidFill>
              <a:latin typeface="Montserrat Medium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CBC4199-F322-7BC3-2403-E7DA3F87DEEA}"/>
              </a:ext>
            </a:extLst>
          </p:cNvPr>
          <p:cNvSpPr txBox="1"/>
          <p:nvPr/>
        </p:nvSpPr>
        <p:spPr>
          <a:xfrm>
            <a:off x="3360956" y="4004533"/>
            <a:ext cx="3626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Montserrat Medium" pitchFamily="2" charset="0"/>
              </a:rPr>
              <a:t>Customer Analysis</a:t>
            </a:r>
            <a:endParaRPr lang="ko-KR" altLang="en-US" sz="2800">
              <a:latin typeface="Montserrat Medium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3EEE603-C8B4-6DF9-9221-D38F770E771F}"/>
              </a:ext>
            </a:extLst>
          </p:cNvPr>
          <p:cNvSpPr txBox="1"/>
          <p:nvPr/>
        </p:nvSpPr>
        <p:spPr>
          <a:xfrm>
            <a:off x="3360956" y="4653111"/>
            <a:ext cx="4115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Montserrat Medium" pitchFamily="2" charset="0"/>
              </a:rPr>
              <a:t>Competitors Analysis</a:t>
            </a:r>
            <a:endParaRPr lang="ko-KR" altLang="en-US" sz="2800">
              <a:latin typeface="Montserrat Medium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C180D13-359D-9ECC-E68C-1DF913273AD7}"/>
              </a:ext>
            </a:extLst>
          </p:cNvPr>
          <p:cNvSpPr txBox="1"/>
          <p:nvPr/>
        </p:nvSpPr>
        <p:spPr>
          <a:xfrm>
            <a:off x="3360956" y="5301689"/>
            <a:ext cx="3114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Montserrat Medium" pitchFamily="2" charset="0"/>
              </a:rPr>
              <a:t>Market Analysis</a:t>
            </a:r>
            <a:endParaRPr lang="ko-KR" altLang="en-US" sz="2800">
              <a:latin typeface="Montserrat Medium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B510495-8FF0-429B-26C8-8E21CE4BBF89}"/>
              </a:ext>
            </a:extLst>
          </p:cNvPr>
          <p:cNvSpPr txBox="1"/>
          <p:nvPr/>
        </p:nvSpPr>
        <p:spPr>
          <a:xfrm>
            <a:off x="3361020" y="5950267"/>
            <a:ext cx="2403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Montserrat Medium" pitchFamily="2" charset="0"/>
              </a:rPr>
              <a:t>Regulations</a:t>
            </a:r>
            <a:endParaRPr lang="ko-KR" altLang="en-US" sz="2800">
              <a:latin typeface="Montserrat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954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A648BC4-8F1A-38C7-FCF5-764B3DA2BCA1}"/>
              </a:ext>
            </a:extLst>
          </p:cNvPr>
          <p:cNvGrpSpPr/>
          <p:nvPr/>
        </p:nvGrpSpPr>
        <p:grpSpPr>
          <a:xfrm>
            <a:off x="153730" y="-238125"/>
            <a:ext cx="3663503" cy="1015663"/>
            <a:chOff x="-73884" y="1899589"/>
            <a:chExt cx="3663503" cy="101566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12E0A09-0E55-CFE3-3CE6-18A0E2CEC680}"/>
                </a:ext>
              </a:extLst>
            </p:cNvPr>
            <p:cNvSpPr txBox="1"/>
            <p:nvPr/>
          </p:nvSpPr>
          <p:spPr>
            <a:xfrm>
              <a:off x="481076" y="1899589"/>
              <a:ext cx="310854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>
                  <a:solidFill>
                    <a:schemeClr val="bg1">
                      <a:lumMod val="85000"/>
                    </a:schemeClr>
                  </a:solidFill>
                  <a:latin typeface="Montserrat ExtraBold" pitchFamily="2" charset="0"/>
                </a:rPr>
                <a:t>Market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453232-B393-372F-B746-21650DC675D4}"/>
                </a:ext>
              </a:extLst>
            </p:cNvPr>
            <p:cNvSpPr txBox="1"/>
            <p:nvPr/>
          </p:nvSpPr>
          <p:spPr>
            <a:xfrm>
              <a:off x="-73884" y="2053477"/>
              <a:ext cx="65274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>
                  <a:solidFill>
                    <a:schemeClr val="bg1">
                      <a:lumMod val="85000"/>
                    </a:schemeClr>
                  </a:solidFill>
                  <a:latin typeface="Montserrat Black" pitchFamily="2" charset="0"/>
                </a:rPr>
                <a:t>2.</a:t>
              </a:r>
              <a:endParaRPr lang="ko-KR" altLang="en-US" sz="4000">
                <a:solidFill>
                  <a:schemeClr val="bg1">
                    <a:lumMod val="85000"/>
                  </a:schemeClr>
                </a:solidFill>
                <a:latin typeface="Montserrat Black" pitchFamily="2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F631F4B-3967-366D-4A59-4D86B36581AC}"/>
              </a:ext>
            </a:extLst>
          </p:cNvPr>
          <p:cNvSpPr txBox="1"/>
          <p:nvPr/>
        </p:nvSpPr>
        <p:spPr>
          <a:xfrm>
            <a:off x="431209" y="118605"/>
            <a:ext cx="89595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>
                <a:latin typeface="Montserrat ExtraBold" pitchFamily="2" charset="0"/>
              </a:rPr>
              <a:t>Consumer Analysis</a:t>
            </a: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C05F9BB6-F56F-FA10-B568-54566A289B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7091507"/>
              </p:ext>
            </p:extLst>
          </p:nvPr>
        </p:nvGraphicFramePr>
        <p:xfrm>
          <a:off x="3091239" y="2062220"/>
          <a:ext cx="6096000" cy="46248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C7C14F4D-D5C2-C229-9ECF-D2078E4555B8}"/>
              </a:ext>
            </a:extLst>
          </p:cNvPr>
          <p:cNvGrpSpPr/>
          <p:nvPr/>
        </p:nvGrpSpPr>
        <p:grpSpPr>
          <a:xfrm>
            <a:off x="6749189" y="2051562"/>
            <a:ext cx="1610954" cy="656337"/>
            <a:chOff x="0" y="1262537"/>
            <a:chExt cx="2979968" cy="122436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ACC3533-EBDA-030A-C54B-0947468546B9}"/>
                </a:ext>
              </a:extLst>
            </p:cNvPr>
            <p:cNvSpPr txBox="1"/>
            <p:nvPr/>
          </p:nvSpPr>
          <p:spPr>
            <a:xfrm>
              <a:off x="0" y="1262537"/>
              <a:ext cx="2979968" cy="861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rgbClr val="FF9B9B"/>
                  </a:solidFill>
                  <a:latin typeface="Montserrat ExtraBold" pitchFamily="2" charset="0"/>
                </a:rPr>
                <a:t>‘              ’</a:t>
              </a:r>
              <a:endParaRPr lang="ko-KR" altLang="en-US" sz="2400">
                <a:solidFill>
                  <a:srgbClr val="FF9B9B"/>
                </a:solidFill>
                <a:latin typeface="Montserrat ExtraBold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B48FE4-3CEA-1999-B32B-C157E07BBB61}"/>
                </a:ext>
              </a:extLst>
            </p:cNvPr>
            <p:cNvSpPr txBox="1"/>
            <p:nvPr/>
          </p:nvSpPr>
          <p:spPr>
            <a:xfrm>
              <a:off x="356768" y="1281203"/>
              <a:ext cx="2286001" cy="1205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3600" b="1">
                  <a:solidFill>
                    <a:srgbClr val="FF9B9B"/>
                  </a:solidFill>
                  <a:latin typeface="Angella White Personal use font" panose="02000503000000020003" pitchFamily="50" charset="0"/>
                </a:rPr>
                <a:t>Co-Sub</a:t>
              </a:r>
              <a:endParaRPr lang="ko-KR" altLang="en-US" sz="3600" b="1">
                <a:solidFill>
                  <a:srgbClr val="FF9B9B"/>
                </a:solidFill>
                <a:latin typeface="Angella White Personal use font" panose="02000503000000020003" pitchFamily="50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5E1144E-4C40-30BA-9163-296F748131D4}"/>
              </a:ext>
            </a:extLst>
          </p:cNvPr>
          <p:cNvSpPr txBox="1"/>
          <p:nvPr/>
        </p:nvSpPr>
        <p:spPr>
          <a:xfrm>
            <a:off x="0" y="1141908"/>
            <a:ext cx="25250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Result</a:t>
            </a:r>
            <a:endParaRPr lang="ko-KR" altLang="en-US" sz="54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195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4B0658D-093D-393C-D28D-88BC0463474D}"/>
              </a:ext>
            </a:extLst>
          </p:cNvPr>
          <p:cNvGrpSpPr/>
          <p:nvPr/>
        </p:nvGrpSpPr>
        <p:grpSpPr>
          <a:xfrm>
            <a:off x="153730" y="-238125"/>
            <a:ext cx="3663503" cy="1015663"/>
            <a:chOff x="-73884" y="1899589"/>
            <a:chExt cx="3663503" cy="101566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B1889E-1AD9-1AB0-C460-D878CC3BEDD4}"/>
                </a:ext>
              </a:extLst>
            </p:cNvPr>
            <p:cNvSpPr txBox="1"/>
            <p:nvPr/>
          </p:nvSpPr>
          <p:spPr>
            <a:xfrm>
              <a:off x="481076" y="1899589"/>
              <a:ext cx="310854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>
                  <a:solidFill>
                    <a:schemeClr val="bg1">
                      <a:lumMod val="85000"/>
                    </a:schemeClr>
                  </a:solidFill>
                  <a:latin typeface="Montserrat ExtraBold" pitchFamily="2" charset="0"/>
                </a:rPr>
                <a:t>Market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369629-CF61-74DB-8477-5E2C32653FC6}"/>
                </a:ext>
              </a:extLst>
            </p:cNvPr>
            <p:cNvSpPr txBox="1"/>
            <p:nvPr/>
          </p:nvSpPr>
          <p:spPr>
            <a:xfrm>
              <a:off x="-73884" y="2053477"/>
              <a:ext cx="65274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>
                  <a:solidFill>
                    <a:schemeClr val="bg1">
                      <a:lumMod val="85000"/>
                    </a:schemeClr>
                  </a:solidFill>
                  <a:latin typeface="Montserrat Black" pitchFamily="2" charset="0"/>
                </a:rPr>
                <a:t>2.</a:t>
              </a:r>
              <a:endParaRPr lang="ko-KR" altLang="en-US" sz="4000">
                <a:solidFill>
                  <a:schemeClr val="bg1">
                    <a:lumMod val="85000"/>
                  </a:schemeClr>
                </a:solidFill>
                <a:latin typeface="Montserrat Black" pitchFamily="2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92C4996-2258-C7E8-AC01-6A20E4D27024}"/>
              </a:ext>
            </a:extLst>
          </p:cNvPr>
          <p:cNvSpPr txBox="1"/>
          <p:nvPr/>
        </p:nvSpPr>
        <p:spPr>
          <a:xfrm>
            <a:off x="431209" y="118605"/>
            <a:ext cx="89595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>
                <a:latin typeface="Montserrat ExtraBold" pitchFamily="2" charset="0"/>
              </a:rPr>
              <a:t>Competitors Analysis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E9DDCE9-8F76-1792-6543-4D4824A766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800910"/>
              </p:ext>
            </p:extLst>
          </p:nvPr>
        </p:nvGraphicFramePr>
        <p:xfrm>
          <a:off x="806473" y="2012793"/>
          <a:ext cx="10579057" cy="4163253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711842">
                  <a:extLst>
                    <a:ext uri="{9D8B030D-6E8A-4147-A177-3AD203B41FA5}">
                      <a16:colId xmlns:a16="http://schemas.microsoft.com/office/drawing/2014/main" val="3587401380"/>
                    </a:ext>
                  </a:extLst>
                </a:gridCol>
                <a:gridCol w="2285527">
                  <a:extLst>
                    <a:ext uri="{9D8B030D-6E8A-4147-A177-3AD203B41FA5}">
                      <a16:colId xmlns:a16="http://schemas.microsoft.com/office/drawing/2014/main" val="538873779"/>
                    </a:ext>
                  </a:extLst>
                </a:gridCol>
                <a:gridCol w="2193896">
                  <a:extLst>
                    <a:ext uri="{9D8B030D-6E8A-4147-A177-3AD203B41FA5}">
                      <a16:colId xmlns:a16="http://schemas.microsoft.com/office/drawing/2014/main" val="449672554"/>
                    </a:ext>
                  </a:extLst>
                </a:gridCol>
                <a:gridCol w="2193896">
                  <a:extLst>
                    <a:ext uri="{9D8B030D-6E8A-4147-A177-3AD203B41FA5}">
                      <a16:colId xmlns:a16="http://schemas.microsoft.com/office/drawing/2014/main" val="2940416201"/>
                    </a:ext>
                  </a:extLst>
                </a:gridCol>
                <a:gridCol w="2193896">
                  <a:extLst>
                    <a:ext uri="{9D8B030D-6E8A-4147-A177-3AD203B41FA5}">
                      <a16:colId xmlns:a16="http://schemas.microsoft.com/office/drawing/2014/main" val="1669689800"/>
                    </a:ext>
                  </a:extLst>
                </a:gridCol>
              </a:tblGrid>
              <a:tr h="877187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Montserrat Medium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Montserrat Medium" pitchFamily="2" charset="0"/>
                        </a:rPr>
                        <a:t>OLIVE YOUNG</a:t>
                      </a:r>
                      <a:endParaRPr lang="ko-KR" altLang="en-US">
                        <a:latin typeface="Montserrat Medium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Montserrat Medium" pitchFamily="2" charset="0"/>
                        </a:rPr>
                        <a:t>Hwahae</a:t>
                      </a:r>
                      <a:endParaRPr lang="ko-KR" altLang="en-US">
                        <a:latin typeface="Montserrat Medium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Montserrat Medium" pitchFamily="2" charset="0"/>
                        </a:rPr>
                        <a:t>Zamface</a:t>
                      </a:r>
                      <a:endParaRPr lang="ko-KR" altLang="en-US">
                        <a:latin typeface="Montserrat Medium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400">
                          <a:solidFill>
                            <a:srgbClr val="FF9B9B"/>
                          </a:solidFill>
                          <a:latin typeface="Angella White Personal use font" panose="02000503000000020003" pitchFamily="50" charset="0"/>
                        </a:rPr>
                        <a:t>Co-Sub</a:t>
                      </a:r>
                      <a:endParaRPr lang="ko-KR" altLang="en-US">
                        <a:solidFill>
                          <a:srgbClr val="FF9B9B"/>
                        </a:solidFill>
                        <a:latin typeface="Angella White Personal use font" panose="02000503000000020003" pitchFamily="5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4031000"/>
                  </a:ext>
                </a:extLst>
              </a:tr>
              <a:tr h="7781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Montserrat Medium" pitchFamily="2" charset="0"/>
                        </a:rPr>
                        <a:t># Users</a:t>
                      </a:r>
                      <a:endParaRPr lang="ko-KR" altLang="en-US">
                        <a:latin typeface="Montserrat Medium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Montserrat Medium" pitchFamily="2" charset="0"/>
                        </a:rPr>
                        <a:t>100M</a:t>
                      </a:r>
                      <a:endParaRPr lang="ko-KR" altLang="en-US">
                        <a:latin typeface="Montserrat Medium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Montserrat Medium" pitchFamily="2" charset="0"/>
                        </a:rPr>
                        <a:t>100M</a:t>
                      </a:r>
                      <a:endParaRPr lang="ko-KR" altLang="en-US">
                        <a:latin typeface="Montserrat Medium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Montserrat Medium" pitchFamily="2" charset="0"/>
                        </a:rPr>
                        <a:t>10M</a:t>
                      </a:r>
                      <a:endParaRPr lang="ko-KR" altLang="en-US">
                        <a:latin typeface="Montserrat Medium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00B050"/>
                          </a:solidFill>
                          <a:latin typeface="Montserrat Medium" pitchFamily="2" charset="0"/>
                        </a:rPr>
                        <a:t>Unpredictable</a:t>
                      </a:r>
                      <a:endParaRPr lang="ko-KR" altLang="en-US">
                        <a:solidFill>
                          <a:srgbClr val="00B050"/>
                        </a:solidFill>
                        <a:latin typeface="Montserrat Medium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1299091"/>
                  </a:ext>
                </a:extLst>
              </a:tr>
              <a:tr h="8771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Montserrat Medium" pitchFamily="2" charset="0"/>
                        </a:rPr>
                        <a:t>Cost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Montserrat Medium" pitchFamily="2" charset="0"/>
                        </a:rPr>
                        <a:t>13,310 Won</a:t>
                      </a:r>
                    </a:p>
                    <a:p>
                      <a:pPr algn="ctr" latinLnBrk="1"/>
                      <a:r>
                        <a:rPr lang="en-US" altLang="ko-KR" sz="1200">
                          <a:latin typeface="Montserrat Medium" pitchFamily="2" charset="0"/>
                        </a:rPr>
                        <a:t>(Average of TOP 10 Lip)</a:t>
                      </a:r>
                      <a:endParaRPr lang="ko-KR" altLang="en-US" sz="1200">
                        <a:latin typeface="Montserrat Medium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Montserrat Medium" pitchFamily="2" charset="0"/>
                        </a:rPr>
                        <a:t>9,940 Won</a:t>
                      </a:r>
                    </a:p>
                    <a:p>
                      <a:pPr algn="ctr" latinLnBrk="1"/>
                      <a:r>
                        <a:rPr lang="en-US" altLang="ko-KR" sz="1200">
                          <a:latin typeface="Montserrat Medium" pitchFamily="2" charset="0"/>
                        </a:rPr>
                        <a:t>(Average</a:t>
                      </a:r>
                      <a:r>
                        <a:rPr lang="ko-KR" altLang="en-US" sz="1200">
                          <a:latin typeface="Montserrat Medium" pitchFamily="2" charset="0"/>
                        </a:rPr>
                        <a:t> </a:t>
                      </a:r>
                      <a:r>
                        <a:rPr lang="en-US" altLang="ko-KR" sz="1200">
                          <a:latin typeface="Montserrat Medium" pitchFamily="2" charset="0"/>
                        </a:rPr>
                        <a:t>of</a:t>
                      </a:r>
                      <a:r>
                        <a:rPr lang="ko-KR" altLang="en-US" sz="1200">
                          <a:latin typeface="Montserrat Medium" pitchFamily="2" charset="0"/>
                        </a:rPr>
                        <a:t> </a:t>
                      </a:r>
                      <a:r>
                        <a:rPr lang="en-US" altLang="ko-KR" sz="1200">
                          <a:latin typeface="Montserrat Medium" pitchFamily="2" charset="0"/>
                        </a:rPr>
                        <a:t>Top 10 Lip)</a:t>
                      </a:r>
                      <a:endParaRPr lang="ko-KR" altLang="en-US">
                        <a:latin typeface="Montserrat Medium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Montserrat Medium" pitchFamily="2" charset="0"/>
                        </a:rPr>
                        <a:t>10,105 Won</a:t>
                      </a:r>
                    </a:p>
                    <a:p>
                      <a:pPr algn="ctr" latinLnBrk="1"/>
                      <a:r>
                        <a:rPr lang="en-US" altLang="ko-KR" sz="1200">
                          <a:latin typeface="Montserrat Medium" pitchFamily="2" charset="0"/>
                        </a:rPr>
                        <a:t>(Average of Top 10</a:t>
                      </a:r>
                      <a:r>
                        <a:rPr lang="ko-KR" altLang="en-US" sz="1200">
                          <a:latin typeface="Montserrat Medium" pitchFamily="2" charset="0"/>
                        </a:rPr>
                        <a:t> </a:t>
                      </a:r>
                      <a:r>
                        <a:rPr lang="en-US" altLang="ko-KR" sz="1200">
                          <a:latin typeface="Montserrat Medium" pitchFamily="2" charset="0"/>
                        </a:rPr>
                        <a:t>Lip)</a:t>
                      </a:r>
                      <a:endParaRPr lang="ko-KR" altLang="en-US" sz="1200">
                        <a:latin typeface="Montserrat Medium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00B050"/>
                          </a:solidFill>
                          <a:latin typeface="Montserrat Medium" pitchFamily="2" charset="0"/>
                        </a:rPr>
                        <a:t>Under 9,940 Won</a:t>
                      </a:r>
                    </a:p>
                    <a:p>
                      <a:pPr algn="ctr" latinLnBrk="1"/>
                      <a:r>
                        <a:rPr lang="en-US" altLang="ko-KR">
                          <a:solidFill>
                            <a:srgbClr val="00B050"/>
                          </a:solidFill>
                          <a:latin typeface="Montserrat Medium" pitchFamily="2" charset="0"/>
                        </a:rPr>
                        <a:t>per Quarter</a:t>
                      </a:r>
                      <a:endParaRPr lang="ko-KR" altLang="en-US">
                        <a:solidFill>
                          <a:srgbClr val="00B050"/>
                        </a:solidFill>
                        <a:latin typeface="Montserrat Medium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6389333"/>
                  </a:ext>
                </a:extLst>
              </a:tr>
              <a:tr h="7781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Montserrat Medium" pitchFamily="2" charset="0"/>
                        </a:rPr>
                        <a:t>How to Experience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Montserrat Medium" pitchFamily="2" charset="0"/>
                        </a:rPr>
                        <a:t>Offline Shop</a:t>
                      </a:r>
                      <a:r>
                        <a:rPr lang="ko-KR" altLang="en-US">
                          <a:latin typeface="Montserrat Medium" pitchFamily="2" charset="0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Montserrat Medium" pitchFamily="2" charset="0"/>
                        </a:rPr>
                        <a:t>X</a:t>
                      </a:r>
                      <a:endParaRPr lang="ko-KR" altLang="en-US">
                        <a:latin typeface="Montserrat Medium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Montserrat Medium" pitchFamily="2" charset="0"/>
                        </a:rPr>
                        <a:t>X</a:t>
                      </a:r>
                      <a:endParaRPr lang="ko-KR" altLang="en-US">
                        <a:latin typeface="Montserrat Medium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00B050"/>
                          </a:solidFill>
                          <a:latin typeface="Montserrat Medium" pitchFamily="2" charset="0"/>
                        </a:rPr>
                        <a:t>Regular Delivery</a:t>
                      </a:r>
                      <a:endParaRPr lang="ko-KR" altLang="en-US">
                        <a:solidFill>
                          <a:srgbClr val="00B050"/>
                        </a:solidFill>
                        <a:latin typeface="Montserrat Medium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4958300"/>
                  </a:ext>
                </a:extLst>
              </a:tr>
              <a:tr h="7781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Montserrat Medium" pitchFamily="2" charset="0"/>
                        </a:rPr>
                        <a:t>Personal Color</a:t>
                      </a:r>
                      <a:endParaRPr lang="ko-KR" altLang="en-US">
                        <a:latin typeface="Montserrat Medium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Montserrat Medium" pitchFamily="2" charset="0"/>
                        </a:rPr>
                        <a:t>X</a:t>
                      </a:r>
                      <a:endParaRPr lang="ko-KR" altLang="en-US">
                        <a:latin typeface="Montserrat Medium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Montserrat Medium" pitchFamily="2" charset="0"/>
                        </a:rPr>
                        <a:t>X</a:t>
                      </a:r>
                      <a:endParaRPr lang="ko-KR" altLang="en-US">
                        <a:latin typeface="Montserrat Medium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Montserrat Medium" pitchFamily="2" charset="0"/>
                        </a:rPr>
                        <a:t>O</a:t>
                      </a:r>
                      <a:endParaRPr lang="ko-KR" altLang="en-US">
                        <a:latin typeface="Montserrat Medium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00B050"/>
                          </a:solidFill>
                          <a:latin typeface="Montserrat Medium" pitchFamily="2" charset="0"/>
                        </a:rPr>
                        <a:t>O</a:t>
                      </a:r>
                      <a:endParaRPr lang="ko-KR" altLang="en-US">
                        <a:solidFill>
                          <a:srgbClr val="00B050"/>
                        </a:solidFill>
                        <a:latin typeface="Montserrat Medium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2246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61153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4B0658D-093D-393C-D28D-88BC0463474D}"/>
              </a:ext>
            </a:extLst>
          </p:cNvPr>
          <p:cNvGrpSpPr/>
          <p:nvPr/>
        </p:nvGrpSpPr>
        <p:grpSpPr>
          <a:xfrm>
            <a:off x="153730" y="-238125"/>
            <a:ext cx="3663503" cy="1015663"/>
            <a:chOff x="-73884" y="1899589"/>
            <a:chExt cx="3663503" cy="101566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B1889E-1AD9-1AB0-C460-D878CC3BEDD4}"/>
                </a:ext>
              </a:extLst>
            </p:cNvPr>
            <p:cNvSpPr txBox="1"/>
            <p:nvPr/>
          </p:nvSpPr>
          <p:spPr>
            <a:xfrm>
              <a:off x="481076" y="1899589"/>
              <a:ext cx="310854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>
                  <a:solidFill>
                    <a:schemeClr val="bg1">
                      <a:lumMod val="85000"/>
                    </a:schemeClr>
                  </a:solidFill>
                  <a:latin typeface="Montserrat ExtraBold" pitchFamily="2" charset="0"/>
                </a:rPr>
                <a:t>Market</a:t>
              </a:r>
              <a:endParaRPr lang="ko-KR" altLang="en-US" sz="6000">
                <a:solidFill>
                  <a:schemeClr val="bg1">
                    <a:lumMod val="85000"/>
                  </a:schemeClr>
                </a:solidFill>
                <a:latin typeface="Montserrat ExtraBold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369629-CF61-74DB-8477-5E2C32653FC6}"/>
                </a:ext>
              </a:extLst>
            </p:cNvPr>
            <p:cNvSpPr txBox="1"/>
            <p:nvPr/>
          </p:nvSpPr>
          <p:spPr>
            <a:xfrm>
              <a:off x="-73884" y="2053477"/>
              <a:ext cx="65274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>
                  <a:solidFill>
                    <a:schemeClr val="bg1">
                      <a:lumMod val="85000"/>
                    </a:schemeClr>
                  </a:solidFill>
                  <a:latin typeface="Montserrat Black" pitchFamily="2" charset="0"/>
                </a:rPr>
                <a:t>2.</a:t>
              </a:r>
              <a:endParaRPr lang="ko-KR" altLang="en-US" sz="4000">
                <a:solidFill>
                  <a:schemeClr val="bg1">
                    <a:lumMod val="85000"/>
                  </a:schemeClr>
                </a:solidFill>
                <a:latin typeface="Montserrat Black" pitchFamily="2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92C4996-2258-C7E8-AC01-6A20E4D27024}"/>
              </a:ext>
            </a:extLst>
          </p:cNvPr>
          <p:cNvSpPr txBox="1"/>
          <p:nvPr/>
        </p:nvSpPr>
        <p:spPr>
          <a:xfrm>
            <a:off x="431210" y="118605"/>
            <a:ext cx="67569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>
                <a:latin typeface="Montserrat ExtraBold" pitchFamily="2" charset="0"/>
              </a:rPr>
              <a:t>Market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07663A-9543-52E4-5F2E-F502474B1565}"/>
              </a:ext>
            </a:extLst>
          </p:cNvPr>
          <p:cNvSpPr txBox="1"/>
          <p:nvPr/>
        </p:nvSpPr>
        <p:spPr>
          <a:xfrm>
            <a:off x="0" y="1035578"/>
            <a:ext cx="55194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Positioning Map</a:t>
            </a:r>
            <a:endParaRPr lang="ko-KR" altLang="en-US" sz="48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522" name="TextBox 521">
            <a:extLst>
              <a:ext uri="{FF2B5EF4-FFF2-40B4-BE49-F238E27FC236}">
                <a16:creationId xmlns:a16="http://schemas.microsoft.com/office/drawing/2014/main" id="{BDC1A18C-7F3B-3BA7-9297-0987A85B976E}"/>
              </a:ext>
            </a:extLst>
          </p:cNvPr>
          <p:cNvSpPr txBox="1"/>
          <p:nvPr/>
        </p:nvSpPr>
        <p:spPr>
          <a:xfrm>
            <a:off x="7272325" y="4254739"/>
            <a:ext cx="2187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accent6"/>
                </a:solidFill>
                <a:latin typeface="+mj-lt"/>
              </a:rPr>
              <a:t>Personal Color</a:t>
            </a:r>
            <a:endParaRPr lang="ko-KR" altLang="en-US" sz="200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524" name="TextBox 523">
            <a:extLst>
              <a:ext uri="{FF2B5EF4-FFF2-40B4-BE49-F238E27FC236}">
                <a16:creationId xmlns:a16="http://schemas.microsoft.com/office/drawing/2014/main" id="{0425A300-A338-EA6D-200F-93BCE23EA751}"/>
              </a:ext>
            </a:extLst>
          </p:cNvPr>
          <p:cNvSpPr txBox="1"/>
          <p:nvPr/>
        </p:nvSpPr>
        <p:spPr>
          <a:xfrm rot="16200000">
            <a:off x="4692595" y="-44400"/>
            <a:ext cx="923330" cy="47890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accent2"/>
                </a:solidFill>
                <a:latin typeface="+mj-lt"/>
              </a:rPr>
              <a:t>Cost </a:t>
            </a:r>
          </a:p>
          <a:p>
            <a:pPr algn="l"/>
            <a:r>
              <a:rPr lang="en-US" altLang="ko-KR" sz="2400">
                <a:solidFill>
                  <a:schemeClr val="accent2"/>
                </a:solidFill>
                <a:latin typeface="+mj-lt"/>
              </a:rPr>
              <a:t>Competitiveness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EC9C849-E790-A934-CB9D-07E266F94B20}"/>
              </a:ext>
            </a:extLst>
          </p:cNvPr>
          <p:cNvCxnSpPr>
            <a:cxnSpLocks/>
          </p:cNvCxnSpPr>
          <p:nvPr/>
        </p:nvCxnSpPr>
        <p:spPr>
          <a:xfrm>
            <a:off x="2630311" y="4188179"/>
            <a:ext cx="6558845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6D6A423-909B-775A-89BC-182C945998F3}"/>
              </a:ext>
            </a:extLst>
          </p:cNvPr>
          <p:cNvCxnSpPr/>
          <p:nvPr/>
        </p:nvCxnSpPr>
        <p:spPr>
          <a:xfrm flipV="1">
            <a:off x="5791200" y="1866575"/>
            <a:ext cx="0" cy="4760003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7C8F41EB-9E05-7B80-A17F-DAC7425F35E1}"/>
              </a:ext>
            </a:extLst>
          </p:cNvPr>
          <p:cNvSpPr/>
          <p:nvPr/>
        </p:nvSpPr>
        <p:spPr>
          <a:xfrm>
            <a:off x="8365856" y="1849124"/>
            <a:ext cx="1410321" cy="58927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err="1">
                <a:solidFill>
                  <a:schemeClr val="tx1"/>
                </a:solidFill>
              </a:rPr>
              <a:t>Cosub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A5092AE-A598-6B39-1740-0BB1D6FBF776}"/>
              </a:ext>
            </a:extLst>
          </p:cNvPr>
          <p:cNvSpPr/>
          <p:nvPr/>
        </p:nvSpPr>
        <p:spPr>
          <a:xfrm>
            <a:off x="8353868" y="3257324"/>
            <a:ext cx="1410321" cy="589273"/>
          </a:xfrm>
          <a:prstGeom prst="ellipse">
            <a:avLst/>
          </a:prstGeom>
          <a:solidFill>
            <a:srgbClr val="FF8F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err="1">
                <a:solidFill>
                  <a:schemeClr val="tx1"/>
                </a:solidFill>
              </a:rPr>
              <a:t>Zam</a:t>
            </a:r>
            <a:r>
              <a:rPr lang="en-US" altLang="ko-KR" b="1">
                <a:solidFill>
                  <a:schemeClr val="tx1"/>
                </a:solidFill>
              </a:rPr>
              <a:t> face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8F9B33B-D393-A74D-D836-36945D56729F}"/>
              </a:ext>
            </a:extLst>
          </p:cNvPr>
          <p:cNvSpPr/>
          <p:nvPr/>
        </p:nvSpPr>
        <p:spPr>
          <a:xfrm>
            <a:off x="4033611" y="2788556"/>
            <a:ext cx="1410321" cy="5892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HWAHAE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94DEC9A-783E-59E4-A57C-B7C1B9A40665}"/>
              </a:ext>
            </a:extLst>
          </p:cNvPr>
          <p:cNvSpPr/>
          <p:nvPr/>
        </p:nvSpPr>
        <p:spPr>
          <a:xfrm>
            <a:off x="2581677" y="5564564"/>
            <a:ext cx="1410321" cy="58927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Olive</a:t>
            </a:r>
          </a:p>
          <a:p>
            <a:pPr algn="ctr"/>
            <a:r>
              <a:rPr lang="en-US" altLang="ko-KR" b="1">
                <a:solidFill>
                  <a:schemeClr val="tx1"/>
                </a:solidFill>
              </a:rPr>
              <a:t>young</a:t>
            </a:r>
            <a:endParaRPr lang="ko-KR" alt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291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4B0658D-093D-393C-D28D-88BC0463474D}"/>
              </a:ext>
            </a:extLst>
          </p:cNvPr>
          <p:cNvGrpSpPr/>
          <p:nvPr/>
        </p:nvGrpSpPr>
        <p:grpSpPr>
          <a:xfrm>
            <a:off x="153730" y="-238125"/>
            <a:ext cx="3663503" cy="1015663"/>
            <a:chOff x="-73884" y="1899589"/>
            <a:chExt cx="3663503" cy="101566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B1889E-1AD9-1AB0-C460-D878CC3BEDD4}"/>
                </a:ext>
              </a:extLst>
            </p:cNvPr>
            <p:cNvSpPr txBox="1"/>
            <p:nvPr/>
          </p:nvSpPr>
          <p:spPr>
            <a:xfrm>
              <a:off x="481076" y="1899589"/>
              <a:ext cx="310854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>
                  <a:solidFill>
                    <a:schemeClr val="bg1">
                      <a:lumMod val="85000"/>
                    </a:schemeClr>
                  </a:solidFill>
                  <a:latin typeface="Montserrat ExtraBold" pitchFamily="2" charset="0"/>
                </a:rPr>
                <a:t>Market</a:t>
              </a:r>
              <a:endParaRPr lang="ko-KR" altLang="en-US" sz="6000">
                <a:solidFill>
                  <a:schemeClr val="bg1">
                    <a:lumMod val="85000"/>
                  </a:schemeClr>
                </a:solidFill>
                <a:latin typeface="Montserrat ExtraBold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369629-CF61-74DB-8477-5E2C32653FC6}"/>
                </a:ext>
              </a:extLst>
            </p:cNvPr>
            <p:cNvSpPr txBox="1"/>
            <p:nvPr/>
          </p:nvSpPr>
          <p:spPr>
            <a:xfrm>
              <a:off x="-73884" y="2053477"/>
              <a:ext cx="65274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>
                  <a:solidFill>
                    <a:schemeClr val="bg1">
                      <a:lumMod val="85000"/>
                    </a:schemeClr>
                  </a:solidFill>
                  <a:latin typeface="Montserrat Black" pitchFamily="2" charset="0"/>
                </a:rPr>
                <a:t>2.</a:t>
              </a:r>
              <a:endParaRPr lang="ko-KR" altLang="en-US" sz="4000">
                <a:solidFill>
                  <a:schemeClr val="bg1">
                    <a:lumMod val="85000"/>
                  </a:schemeClr>
                </a:solidFill>
                <a:latin typeface="Montserrat Black" pitchFamily="2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92C4996-2258-C7E8-AC01-6A20E4D27024}"/>
              </a:ext>
            </a:extLst>
          </p:cNvPr>
          <p:cNvSpPr txBox="1"/>
          <p:nvPr/>
        </p:nvSpPr>
        <p:spPr>
          <a:xfrm>
            <a:off x="431210" y="118605"/>
            <a:ext cx="67569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>
                <a:latin typeface="Montserrat ExtraBold" pitchFamily="2" charset="0"/>
              </a:rPr>
              <a:t>Market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07663A-9543-52E4-5F2E-F502474B1565}"/>
              </a:ext>
            </a:extLst>
          </p:cNvPr>
          <p:cNvSpPr txBox="1"/>
          <p:nvPr/>
        </p:nvSpPr>
        <p:spPr>
          <a:xfrm>
            <a:off x="0" y="1141908"/>
            <a:ext cx="70359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Five Force’s Model</a:t>
            </a:r>
            <a:endParaRPr lang="ko-KR" altLang="en-US" sz="54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3AAB3610-1E3E-04A0-D54C-B46DB3421120}"/>
              </a:ext>
            </a:extLst>
          </p:cNvPr>
          <p:cNvGraphicFramePr/>
          <p:nvPr/>
        </p:nvGraphicFramePr>
        <p:xfrm>
          <a:off x="2717511" y="2125228"/>
          <a:ext cx="6756978" cy="42745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75464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4B0658D-093D-393C-D28D-88BC0463474D}"/>
              </a:ext>
            </a:extLst>
          </p:cNvPr>
          <p:cNvGrpSpPr/>
          <p:nvPr/>
        </p:nvGrpSpPr>
        <p:grpSpPr>
          <a:xfrm>
            <a:off x="153730" y="-238125"/>
            <a:ext cx="3663503" cy="1015663"/>
            <a:chOff x="-73884" y="1899589"/>
            <a:chExt cx="3663503" cy="101566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B1889E-1AD9-1AB0-C460-D878CC3BEDD4}"/>
                </a:ext>
              </a:extLst>
            </p:cNvPr>
            <p:cNvSpPr txBox="1"/>
            <p:nvPr/>
          </p:nvSpPr>
          <p:spPr>
            <a:xfrm>
              <a:off x="481076" y="1899589"/>
              <a:ext cx="310854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>
                  <a:solidFill>
                    <a:schemeClr val="bg1">
                      <a:lumMod val="85000"/>
                    </a:schemeClr>
                  </a:solidFill>
                  <a:latin typeface="Montserrat ExtraBold" pitchFamily="2" charset="0"/>
                </a:rPr>
                <a:t>Market</a:t>
              </a:r>
              <a:endParaRPr lang="ko-KR" altLang="en-US" sz="6000">
                <a:solidFill>
                  <a:schemeClr val="bg1">
                    <a:lumMod val="85000"/>
                  </a:schemeClr>
                </a:solidFill>
                <a:latin typeface="Montserrat ExtraBold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369629-CF61-74DB-8477-5E2C32653FC6}"/>
                </a:ext>
              </a:extLst>
            </p:cNvPr>
            <p:cNvSpPr txBox="1"/>
            <p:nvPr/>
          </p:nvSpPr>
          <p:spPr>
            <a:xfrm>
              <a:off x="-73884" y="2053477"/>
              <a:ext cx="65274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>
                  <a:solidFill>
                    <a:schemeClr val="bg1">
                      <a:lumMod val="85000"/>
                    </a:schemeClr>
                  </a:solidFill>
                  <a:latin typeface="Montserrat Black" pitchFamily="2" charset="0"/>
                </a:rPr>
                <a:t>2.</a:t>
              </a:r>
              <a:endParaRPr lang="ko-KR" altLang="en-US" sz="4000">
                <a:solidFill>
                  <a:schemeClr val="bg1">
                    <a:lumMod val="85000"/>
                  </a:schemeClr>
                </a:solidFill>
                <a:latin typeface="Montserrat Black" pitchFamily="2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92C4996-2258-C7E8-AC01-6A20E4D27024}"/>
              </a:ext>
            </a:extLst>
          </p:cNvPr>
          <p:cNvSpPr txBox="1"/>
          <p:nvPr/>
        </p:nvSpPr>
        <p:spPr>
          <a:xfrm>
            <a:off x="431210" y="118605"/>
            <a:ext cx="67569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>
                <a:latin typeface="Montserrat ExtraBold" pitchFamily="2" charset="0"/>
              </a:rPr>
              <a:t>Market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07663A-9543-52E4-5F2E-F502474B1565}"/>
              </a:ext>
            </a:extLst>
          </p:cNvPr>
          <p:cNvSpPr txBox="1"/>
          <p:nvPr/>
        </p:nvSpPr>
        <p:spPr>
          <a:xfrm>
            <a:off x="183289" y="972977"/>
            <a:ext cx="70359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Five Force’s Model</a:t>
            </a:r>
            <a:endParaRPr lang="ko-KR" altLang="en-US" sz="54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3AAB3610-1E3E-04A0-D54C-B46DB34211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0643290"/>
              </p:ext>
            </p:extLst>
          </p:nvPr>
        </p:nvGraphicFramePr>
        <p:xfrm>
          <a:off x="91849" y="1817697"/>
          <a:ext cx="6617296" cy="4051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5622371-DA82-5E56-4177-AD6C3749DA26}"/>
              </a:ext>
            </a:extLst>
          </p:cNvPr>
          <p:cNvSpPr txBox="1"/>
          <p:nvPr/>
        </p:nvSpPr>
        <p:spPr>
          <a:xfrm>
            <a:off x="6096000" y="4792762"/>
            <a:ext cx="55650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Tx/>
              <a:buNone/>
            </a:pPr>
            <a:r>
              <a:rPr lang="en-US" altLang="ko-KR" sz="2800">
                <a:solidFill>
                  <a:srgbClr val="00B050"/>
                </a:solidFill>
              </a:rPr>
              <a:t>Competitive Rivalry</a:t>
            </a:r>
          </a:p>
          <a:p>
            <a:pPr marL="171450" indent="-171450">
              <a:buFontTx/>
              <a:buChar char="-"/>
            </a:pPr>
            <a:r>
              <a:rPr lang="en-US" altLang="ko-KR" sz="2000"/>
              <a:t>Big difference in the way of experience from existing cosmetics companies </a:t>
            </a:r>
          </a:p>
          <a:p>
            <a:endParaRPr lang="en-US" altLang="ko-KR" sz="2000">
              <a:sym typeface="Wingdings" panose="05000000000000000000" pitchFamily="2" charset="2"/>
            </a:endParaRPr>
          </a:p>
          <a:p>
            <a:r>
              <a:rPr lang="en-US" altLang="ko-KR" sz="2000">
                <a:sym typeface="Wingdings" panose="05000000000000000000" pitchFamily="2" charset="2"/>
              </a:rPr>
              <a:t></a:t>
            </a:r>
            <a:r>
              <a:rPr lang="en-US" altLang="ko-KR" sz="2000"/>
              <a:t> Low competition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97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4B0658D-093D-393C-D28D-88BC0463474D}"/>
              </a:ext>
            </a:extLst>
          </p:cNvPr>
          <p:cNvGrpSpPr/>
          <p:nvPr/>
        </p:nvGrpSpPr>
        <p:grpSpPr>
          <a:xfrm>
            <a:off x="153730" y="-238125"/>
            <a:ext cx="3663503" cy="1015663"/>
            <a:chOff x="-73884" y="1899589"/>
            <a:chExt cx="3663503" cy="101566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B1889E-1AD9-1AB0-C460-D878CC3BEDD4}"/>
                </a:ext>
              </a:extLst>
            </p:cNvPr>
            <p:cNvSpPr txBox="1"/>
            <p:nvPr/>
          </p:nvSpPr>
          <p:spPr>
            <a:xfrm>
              <a:off x="481076" y="1899589"/>
              <a:ext cx="310854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>
                  <a:solidFill>
                    <a:schemeClr val="bg1">
                      <a:lumMod val="85000"/>
                    </a:schemeClr>
                  </a:solidFill>
                  <a:latin typeface="Montserrat ExtraBold" pitchFamily="2" charset="0"/>
                </a:rPr>
                <a:t>Market</a:t>
              </a:r>
              <a:endParaRPr lang="ko-KR" altLang="en-US" sz="6000">
                <a:solidFill>
                  <a:schemeClr val="bg1">
                    <a:lumMod val="85000"/>
                  </a:schemeClr>
                </a:solidFill>
                <a:latin typeface="Montserrat ExtraBold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369629-CF61-74DB-8477-5E2C32653FC6}"/>
                </a:ext>
              </a:extLst>
            </p:cNvPr>
            <p:cNvSpPr txBox="1"/>
            <p:nvPr/>
          </p:nvSpPr>
          <p:spPr>
            <a:xfrm>
              <a:off x="-73884" y="2053477"/>
              <a:ext cx="65274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>
                  <a:solidFill>
                    <a:schemeClr val="bg1">
                      <a:lumMod val="85000"/>
                    </a:schemeClr>
                  </a:solidFill>
                  <a:latin typeface="Montserrat Black" pitchFamily="2" charset="0"/>
                </a:rPr>
                <a:t>2.</a:t>
              </a:r>
              <a:endParaRPr lang="ko-KR" altLang="en-US" sz="4000">
                <a:solidFill>
                  <a:schemeClr val="bg1">
                    <a:lumMod val="85000"/>
                  </a:schemeClr>
                </a:solidFill>
                <a:latin typeface="Montserrat Black" pitchFamily="2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92C4996-2258-C7E8-AC01-6A20E4D27024}"/>
              </a:ext>
            </a:extLst>
          </p:cNvPr>
          <p:cNvSpPr txBox="1"/>
          <p:nvPr/>
        </p:nvSpPr>
        <p:spPr>
          <a:xfrm>
            <a:off x="431210" y="118605"/>
            <a:ext cx="67569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>
                <a:latin typeface="Montserrat ExtraBold" pitchFamily="2" charset="0"/>
              </a:rPr>
              <a:t>Market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07663A-9543-52E4-5F2E-F502474B1565}"/>
              </a:ext>
            </a:extLst>
          </p:cNvPr>
          <p:cNvSpPr txBox="1"/>
          <p:nvPr/>
        </p:nvSpPr>
        <p:spPr>
          <a:xfrm>
            <a:off x="0" y="1141908"/>
            <a:ext cx="70359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Five Force’s Model</a:t>
            </a:r>
            <a:endParaRPr lang="ko-KR" altLang="en-US" sz="54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3AAB3610-1E3E-04A0-D54C-B46DB3421120}"/>
              </a:ext>
            </a:extLst>
          </p:cNvPr>
          <p:cNvGraphicFramePr/>
          <p:nvPr/>
        </p:nvGraphicFramePr>
        <p:xfrm>
          <a:off x="91849" y="1817697"/>
          <a:ext cx="6617296" cy="4051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818F847-4CFB-CB04-83E1-DA953D4444C5}"/>
              </a:ext>
            </a:extLst>
          </p:cNvPr>
          <p:cNvSpPr txBox="1"/>
          <p:nvPr/>
        </p:nvSpPr>
        <p:spPr>
          <a:xfrm>
            <a:off x="5419249" y="4571821"/>
            <a:ext cx="711760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buFontTx/>
              <a:buChar char="-"/>
            </a:pPr>
            <a:endParaRPr lang="en-US" altLang="ko-KR" sz="1600"/>
          </a:p>
          <a:p>
            <a:pPr marL="0" indent="0">
              <a:buFontTx/>
              <a:buNone/>
            </a:pPr>
            <a:r>
              <a:rPr lang="en-US" altLang="ko-KR" sz="2400">
                <a:solidFill>
                  <a:srgbClr val="00B050"/>
                </a:solidFill>
              </a:rPr>
              <a:t>Threats of new entry</a:t>
            </a:r>
          </a:p>
          <a:p>
            <a:r>
              <a:rPr lang="en-US" altLang="ko-KR"/>
              <a:t>- Agreements with various cosmetics brands, data on personal color analysis, and AI development costs are required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en-US" altLang="ko-KR"/>
              <a:t>High entry barriers</a:t>
            </a:r>
          </a:p>
        </p:txBody>
      </p:sp>
    </p:spTree>
    <p:extLst>
      <p:ext uri="{BB962C8B-B14F-4D97-AF65-F5344CB8AC3E}">
        <p14:creationId xmlns:p14="http://schemas.microsoft.com/office/powerpoint/2010/main" val="156176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4B0658D-093D-393C-D28D-88BC0463474D}"/>
              </a:ext>
            </a:extLst>
          </p:cNvPr>
          <p:cNvGrpSpPr/>
          <p:nvPr/>
        </p:nvGrpSpPr>
        <p:grpSpPr>
          <a:xfrm>
            <a:off x="153730" y="-238125"/>
            <a:ext cx="3663503" cy="1015663"/>
            <a:chOff x="-73884" y="1899589"/>
            <a:chExt cx="3663503" cy="101566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B1889E-1AD9-1AB0-C460-D878CC3BEDD4}"/>
                </a:ext>
              </a:extLst>
            </p:cNvPr>
            <p:cNvSpPr txBox="1"/>
            <p:nvPr/>
          </p:nvSpPr>
          <p:spPr>
            <a:xfrm>
              <a:off x="481076" y="1899589"/>
              <a:ext cx="310854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>
                  <a:solidFill>
                    <a:schemeClr val="bg1">
                      <a:lumMod val="85000"/>
                    </a:schemeClr>
                  </a:solidFill>
                  <a:latin typeface="Montserrat ExtraBold" pitchFamily="2" charset="0"/>
                </a:rPr>
                <a:t>Market</a:t>
              </a:r>
              <a:endParaRPr lang="ko-KR" altLang="en-US" sz="6000">
                <a:solidFill>
                  <a:schemeClr val="bg1">
                    <a:lumMod val="85000"/>
                  </a:schemeClr>
                </a:solidFill>
                <a:latin typeface="Montserrat ExtraBold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369629-CF61-74DB-8477-5E2C32653FC6}"/>
                </a:ext>
              </a:extLst>
            </p:cNvPr>
            <p:cNvSpPr txBox="1"/>
            <p:nvPr/>
          </p:nvSpPr>
          <p:spPr>
            <a:xfrm>
              <a:off x="-73884" y="2053477"/>
              <a:ext cx="65274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>
                  <a:solidFill>
                    <a:schemeClr val="bg1">
                      <a:lumMod val="85000"/>
                    </a:schemeClr>
                  </a:solidFill>
                  <a:latin typeface="Montserrat Black" pitchFamily="2" charset="0"/>
                </a:rPr>
                <a:t>2.</a:t>
              </a:r>
              <a:endParaRPr lang="ko-KR" altLang="en-US" sz="4000">
                <a:solidFill>
                  <a:schemeClr val="bg1">
                    <a:lumMod val="85000"/>
                  </a:schemeClr>
                </a:solidFill>
                <a:latin typeface="Montserrat Black" pitchFamily="2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92C4996-2258-C7E8-AC01-6A20E4D27024}"/>
              </a:ext>
            </a:extLst>
          </p:cNvPr>
          <p:cNvSpPr txBox="1"/>
          <p:nvPr/>
        </p:nvSpPr>
        <p:spPr>
          <a:xfrm>
            <a:off x="431210" y="118605"/>
            <a:ext cx="67569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>
                <a:latin typeface="Montserrat ExtraBold" pitchFamily="2" charset="0"/>
              </a:rPr>
              <a:t>Market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07663A-9543-52E4-5F2E-F502474B1565}"/>
              </a:ext>
            </a:extLst>
          </p:cNvPr>
          <p:cNvSpPr txBox="1"/>
          <p:nvPr/>
        </p:nvSpPr>
        <p:spPr>
          <a:xfrm>
            <a:off x="0" y="1141908"/>
            <a:ext cx="70359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Five Force’s Model</a:t>
            </a:r>
            <a:endParaRPr lang="ko-KR" altLang="en-US" sz="54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3AAB3610-1E3E-04A0-D54C-B46DB34211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4660316"/>
              </p:ext>
            </p:extLst>
          </p:nvPr>
        </p:nvGraphicFramePr>
        <p:xfrm>
          <a:off x="91849" y="1817697"/>
          <a:ext cx="6617296" cy="4051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818F847-4CFB-CB04-83E1-DA953D4444C5}"/>
              </a:ext>
            </a:extLst>
          </p:cNvPr>
          <p:cNvSpPr txBox="1"/>
          <p:nvPr/>
        </p:nvSpPr>
        <p:spPr>
          <a:xfrm>
            <a:off x="5259761" y="4053253"/>
            <a:ext cx="675697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buFontTx/>
              <a:buChar char="-"/>
            </a:pPr>
            <a:endParaRPr lang="en-US" altLang="ko-KR" sz="1600"/>
          </a:p>
          <a:p>
            <a:pPr marL="0" indent="0">
              <a:buFontTx/>
              <a:buNone/>
            </a:pPr>
            <a:r>
              <a:rPr lang="en-US" altLang="ko-KR" sz="2400">
                <a:solidFill>
                  <a:srgbClr val="00B050"/>
                </a:solidFill>
              </a:rPr>
              <a:t>Supplier power</a:t>
            </a:r>
          </a:p>
          <a:p>
            <a:pPr marL="171450" indent="-171450">
              <a:buFontTx/>
              <a:buChar char="-"/>
            </a:pPr>
            <a:r>
              <a:rPr lang="en-US" altLang="ko-KR" sz="1600"/>
              <a:t>All cosmetics companies that sell lip products are suppliers </a:t>
            </a:r>
            <a:r>
              <a:rPr lang="en-US" altLang="ko-KR" sz="1600">
                <a:sym typeface="Wingdings" panose="05000000000000000000" pitchFamily="2" charset="2"/>
              </a:rPr>
              <a:t></a:t>
            </a:r>
            <a:r>
              <a:rPr lang="en-US" altLang="ko-KR" sz="1600"/>
              <a:t> Many alternative suppliers</a:t>
            </a:r>
          </a:p>
          <a:p>
            <a:pPr marL="171450" indent="-171450">
              <a:buFontTx/>
              <a:buChar char="-"/>
            </a:pPr>
            <a:endParaRPr lang="en-US" altLang="ko-KR" sz="1600"/>
          </a:p>
          <a:p>
            <a:pPr marL="171450" indent="-171450">
              <a:buFontTx/>
              <a:buChar char="-"/>
            </a:pPr>
            <a:r>
              <a:rPr lang="en-US" altLang="ko-KR" sz="1600"/>
              <a:t>Supplier's sales can increase due to product promotion effect by using 'COSUB' -&gt; Supplier engagement is high</a:t>
            </a:r>
          </a:p>
          <a:p>
            <a:pPr marL="171450" indent="-171450">
              <a:buFontTx/>
              <a:buChar char="-"/>
            </a:pPr>
            <a:endParaRPr lang="en-US" altLang="ko-KR" sz="160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/>
              <a:t>Excluding inflation, the price of cosmetics sold is constant 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>
                <a:sym typeface="Wingdings" panose="05000000000000000000" pitchFamily="2" charset="2"/>
              </a:rPr>
              <a:t></a:t>
            </a:r>
            <a:r>
              <a:rPr lang="en-US" altLang="ko-KR" sz="1600"/>
              <a:t> Low possibility of change in unit price of supply products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4B0658D-093D-393C-D28D-88BC0463474D}"/>
              </a:ext>
            </a:extLst>
          </p:cNvPr>
          <p:cNvGrpSpPr/>
          <p:nvPr/>
        </p:nvGrpSpPr>
        <p:grpSpPr>
          <a:xfrm>
            <a:off x="153730" y="-238125"/>
            <a:ext cx="3663503" cy="1015663"/>
            <a:chOff x="-73884" y="1899589"/>
            <a:chExt cx="3663503" cy="101566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B1889E-1AD9-1AB0-C460-D878CC3BEDD4}"/>
                </a:ext>
              </a:extLst>
            </p:cNvPr>
            <p:cNvSpPr txBox="1"/>
            <p:nvPr/>
          </p:nvSpPr>
          <p:spPr>
            <a:xfrm>
              <a:off x="481076" y="1899589"/>
              <a:ext cx="310854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>
                  <a:solidFill>
                    <a:schemeClr val="bg1">
                      <a:lumMod val="85000"/>
                    </a:schemeClr>
                  </a:solidFill>
                  <a:latin typeface="Montserrat ExtraBold" pitchFamily="2" charset="0"/>
                </a:rPr>
                <a:t>Market</a:t>
              </a:r>
              <a:endParaRPr lang="ko-KR" altLang="en-US" sz="6000">
                <a:solidFill>
                  <a:schemeClr val="bg1">
                    <a:lumMod val="85000"/>
                  </a:schemeClr>
                </a:solidFill>
                <a:latin typeface="Montserrat ExtraBold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369629-CF61-74DB-8477-5E2C32653FC6}"/>
                </a:ext>
              </a:extLst>
            </p:cNvPr>
            <p:cNvSpPr txBox="1"/>
            <p:nvPr/>
          </p:nvSpPr>
          <p:spPr>
            <a:xfrm>
              <a:off x="-73884" y="2053477"/>
              <a:ext cx="65274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>
                  <a:solidFill>
                    <a:schemeClr val="bg1">
                      <a:lumMod val="85000"/>
                    </a:schemeClr>
                  </a:solidFill>
                  <a:latin typeface="Montserrat Black" pitchFamily="2" charset="0"/>
                </a:rPr>
                <a:t>2.</a:t>
              </a:r>
              <a:endParaRPr lang="ko-KR" altLang="en-US" sz="4000">
                <a:solidFill>
                  <a:schemeClr val="bg1">
                    <a:lumMod val="85000"/>
                  </a:schemeClr>
                </a:solidFill>
                <a:latin typeface="Montserrat Black" pitchFamily="2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92C4996-2258-C7E8-AC01-6A20E4D27024}"/>
              </a:ext>
            </a:extLst>
          </p:cNvPr>
          <p:cNvSpPr txBox="1"/>
          <p:nvPr/>
        </p:nvSpPr>
        <p:spPr>
          <a:xfrm>
            <a:off x="431210" y="118605"/>
            <a:ext cx="67569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>
                <a:latin typeface="Montserrat ExtraBold" pitchFamily="2" charset="0"/>
              </a:rPr>
              <a:t>Market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07663A-9543-52E4-5F2E-F502474B1565}"/>
              </a:ext>
            </a:extLst>
          </p:cNvPr>
          <p:cNvSpPr txBox="1"/>
          <p:nvPr/>
        </p:nvSpPr>
        <p:spPr>
          <a:xfrm>
            <a:off x="0" y="1141908"/>
            <a:ext cx="70359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Five Force’s Model</a:t>
            </a:r>
            <a:endParaRPr lang="ko-KR" altLang="en-US" sz="54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3AAB3610-1E3E-04A0-D54C-B46DB34211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9107902"/>
              </p:ext>
            </p:extLst>
          </p:nvPr>
        </p:nvGraphicFramePr>
        <p:xfrm>
          <a:off x="91849" y="1817697"/>
          <a:ext cx="6617296" cy="4051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818F847-4CFB-CB04-83E1-DA953D4444C5}"/>
              </a:ext>
            </a:extLst>
          </p:cNvPr>
          <p:cNvSpPr txBox="1"/>
          <p:nvPr/>
        </p:nvSpPr>
        <p:spPr>
          <a:xfrm>
            <a:off x="4972682" y="4452080"/>
            <a:ext cx="675697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buFontTx/>
              <a:buChar char="-"/>
            </a:pPr>
            <a:endParaRPr lang="en-US" altLang="ko-KR" sz="1600"/>
          </a:p>
          <a:p>
            <a:r>
              <a:rPr lang="en-US" altLang="ko-KR" sz="2400" b="1">
                <a:solidFill>
                  <a:srgbClr val="00B050"/>
                </a:solidFill>
              </a:rPr>
              <a:t>Threat of substitute</a:t>
            </a:r>
          </a:p>
          <a:p>
            <a:r>
              <a:rPr lang="en-US" altLang="ko-KR" sz="1800"/>
              <a:t>- The method of offline lip color testing requires effort</a:t>
            </a:r>
          </a:p>
          <a:p>
            <a:pPr marL="285750" indent="-285750">
              <a:buFontTx/>
              <a:buChar char="-"/>
            </a:pPr>
            <a:endParaRPr lang="en-US" altLang="ko-KR" sz="1800"/>
          </a:p>
          <a:p>
            <a:r>
              <a:rPr lang="en-US" altLang="ko-KR" sz="1800"/>
              <a:t>- No service to completely replace the experience subscription service of 'COSUB’.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49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4B0658D-093D-393C-D28D-88BC0463474D}"/>
              </a:ext>
            </a:extLst>
          </p:cNvPr>
          <p:cNvGrpSpPr/>
          <p:nvPr/>
        </p:nvGrpSpPr>
        <p:grpSpPr>
          <a:xfrm>
            <a:off x="153730" y="-238125"/>
            <a:ext cx="3663503" cy="1015663"/>
            <a:chOff x="-73884" y="1899589"/>
            <a:chExt cx="3663503" cy="101566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B1889E-1AD9-1AB0-C460-D878CC3BEDD4}"/>
                </a:ext>
              </a:extLst>
            </p:cNvPr>
            <p:cNvSpPr txBox="1"/>
            <p:nvPr/>
          </p:nvSpPr>
          <p:spPr>
            <a:xfrm>
              <a:off x="481076" y="1899589"/>
              <a:ext cx="310854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>
                  <a:solidFill>
                    <a:schemeClr val="bg1">
                      <a:lumMod val="85000"/>
                    </a:schemeClr>
                  </a:solidFill>
                  <a:latin typeface="Montserrat ExtraBold" pitchFamily="2" charset="0"/>
                </a:rPr>
                <a:t>Market</a:t>
              </a:r>
              <a:endParaRPr lang="ko-KR" altLang="en-US" sz="6000">
                <a:solidFill>
                  <a:schemeClr val="bg1">
                    <a:lumMod val="85000"/>
                  </a:schemeClr>
                </a:solidFill>
                <a:latin typeface="Montserrat ExtraBold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369629-CF61-74DB-8477-5E2C32653FC6}"/>
                </a:ext>
              </a:extLst>
            </p:cNvPr>
            <p:cNvSpPr txBox="1"/>
            <p:nvPr/>
          </p:nvSpPr>
          <p:spPr>
            <a:xfrm>
              <a:off x="-73884" y="2053477"/>
              <a:ext cx="65274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>
                  <a:solidFill>
                    <a:schemeClr val="bg1">
                      <a:lumMod val="85000"/>
                    </a:schemeClr>
                  </a:solidFill>
                  <a:latin typeface="Montserrat Black" pitchFamily="2" charset="0"/>
                </a:rPr>
                <a:t>2.</a:t>
              </a:r>
              <a:endParaRPr lang="ko-KR" altLang="en-US" sz="4000">
                <a:solidFill>
                  <a:schemeClr val="bg1">
                    <a:lumMod val="85000"/>
                  </a:schemeClr>
                </a:solidFill>
                <a:latin typeface="Montserrat Black" pitchFamily="2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92C4996-2258-C7E8-AC01-6A20E4D27024}"/>
              </a:ext>
            </a:extLst>
          </p:cNvPr>
          <p:cNvSpPr txBox="1"/>
          <p:nvPr/>
        </p:nvSpPr>
        <p:spPr>
          <a:xfrm>
            <a:off x="431210" y="118605"/>
            <a:ext cx="67569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>
                <a:latin typeface="Montserrat ExtraBold" pitchFamily="2" charset="0"/>
              </a:rPr>
              <a:t>Market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07663A-9543-52E4-5F2E-F502474B1565}"/>
              </a:ext>
            </a:extLst>
          </p:cNvPr>
          <p:cNvSpPr txBox="1"/>
          <p:nvPr/>
        </p:nvSpPr>
        <p:spPr>
          <a:xfrm>
            <a:off x="0" y="1141908"/>
            <a:ext cx="70359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Five Force’s Model</a:t>
            </a:r>
            <a:endParaRPr lang="ko-KR" altLang="en-US" sz="54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3AAB3610-1E3E-04A0-D54C-B46DB34211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1068445"/>
              </p:ext>
            </p:extLst>
          </p:nvPr>
        </p:nvGraphicFramePr>
        <p:xfrm>
          <a:off x="91849" y="1817697"/>
          <a:ext cx="6617296" cy="4051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818F847-4CFB-CB04-83E1-DA953D4444C5}"/>
              </a:ext>
            </a:extLst>
          </p:cNvPr>
          <p:cNvSpPr txBox="1"/>
          <p:nvPr/>
        </p:nvSpPr>
        <p:spPr>
          <a:xfrm>
            <a:off x="4691812" y="3992290"/>
            <a:ext cx="775921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buFontTx/>
              <a:buChar char="-"/>
            </a:pPr>
            <a:endParaRPr lang="en-US" altLang="ko-KR" sz="1600"/>
          </a:p>
          <a:p>
            <a:pPr marL="0" indent="0">
              <a:buFontTx/>
              <a:buNone/>
            </a:pPr>
            <a:r>
              <a:rPr lang="en-US" altLang="ko-KR" sz="2200">
                <a:solidFill>
                  <a:srgbClr val="00B050"/>
                </a:solidFill>
              </a:rPr>
              <a:t>Buyer power</a:t>
            </a:r>
          </a:p>
          <a:p>
            <a:r>
              <a:rPr lang="en-US" altLang="ko-KR" sz="1700"/>
              <a:t>- According to statistics that an average of four lip products are used per person, two products are used for one subscription to COSUB, and two subscriptions are expected per person</a:t>
            </a:r>
          </a:p>
          <a:p>
            <a:pPr marL="285750" indent="-285750">
              <a:buFontTx/>
              <a:buChar char="-"/>
            </a:pPr>
            <a:endParaRPr lang="en-US" altLang="ko-KR" sz="1700"/>
          </a:p>
          <a:p>
            <a:r>
              <a:rPr lang="en-US" altLang="ko-KR" sz="1700"/>
              <a:t>- Unable to replace 'COSUB' from the buyer's point of view</a:t>
            </a:r>
          </a:p>
          <a:p>
            <a:pPr marL="285750" indent="-285750">
              <a:buFontTx/>
              <a:buChar char="-"/>
            </a:pPr>
            <a:endParaRPr lang="en-US" altLang="ko-KR" sz="1700"/>
          </a:p>
          <a:p>
            <a:r>
              <a:rPr lang="en-US" altLang="ko-KR" sz="1700"/>
              <a:t>- Experiencing a variety of colors at the same price </a:t>
            </a:r>
          </a:p>
          <a:p>
            <a:r>
              <a:rPr lang="en-US" altLang="ko-KR" sz="1700">
                <a:sym typeface="Wingdings" panose="05000000000000000000" pitchFamily="2" charset="2"/>
              </a:rPr>
              <a:t></a:t>
            </a:r>
            <a:r>
              <a:rPr lang="en-US" altLang="ko-KR" sz="1700"/>
              <a:t> Having a value to pay price from the buyer's point of view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05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4B0658D-093D-393C-D28D-88BC0463474D}"/>
              </a:ext>
            </a:extLst>
          </p:cNvPr>
          <p:cNvGrpSpPr/>
          <p:nvPr/>
        </p:nvGrpSpPr>
        <p:grpSpPr>
          <a:xfrm>
            <a:off x="153730" y="-238125"/>
            <a:ext cx="3663503" cy="1015663"/>
            <a:chOff x="-73884" y="1899589"/>
            <a:chExt cx="3663503" cy="101566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B1889E-1AD9-1AB0-C460-D878CC3BEDD4}"/>
                </a:ext>
              </a:extLst>
            </p:cNvPr>
            <p:cNvSpPr txBox="1"/>
            <p:nvPr/>
          </p:nvSpPr>
          <p:spPr>
            <a:xfrm>
              <a:off x="481076" y="1899589"/>
              <a:ext cx="310854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>
                  <a:solidFill>
                    <a:schemeClr val="bg1">
                      <a:lumMod val="85000"/>
                    </a:schemeClr>
                  </a:solidFill>
                  <a:latin typeface="Montserrat ExtraBold" pitchFamily="2" charset="0"/>
                </a:rPr>
                <a:t>Market</a:t>
              </a:r>
              <a:endParaRPr lang="ko-KR" altLang="en-US" sz="6000">
                <a:solidFill>
                  <a:schemeClr val="bg1">
                    <a:lumMod val="85000"/>
                  </a:schemeClr>
                </a:solidFill>
                <a:latin typeface="Montserrat ExtraBold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369629-CF61-74DB-8477-5E2C32653FC6}"/>
                </a:ext>
              </a:extLst>
            </p:cNvPr>
            <p:cNvSpPr txBox="1"/>
            <p:nvPr/>
          </p:nvSpPr>
          <p:spPr>
            <a:xfrm>
              <a:off x="-73884" y="2053477"/>
              <a:ext cx="65274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>
                  <a:solidFill>
                    <a:schemeClr val="bg1">
                      <a:lumMod val="85000"/>
                    </a:schemeClr>
                  </a:solidFill>
                  <a:latin typeface="Montserrat Black" pitchFamily="2" charset="0"/>
                </a:rPr>
                <a:t>2.</a:t>
              </a:r>
              <a:endParaRPr lang="ko-KR" altLang="en-US" sz="4000">
                <a:solidFill>
                  <a:schemeClr val="bg1">
                    <a:lumMod val="85000"/>
                  </a:schemeClr>
                </a:solidFill>
                <a:latin typeface="Montserrat Black" pitchFamily="2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92C4996-2258-C7E8-AC01-6A20E4D27024}"/>
              </a:ext>
            </a:extLst>
          </p:cNvPr>
          <p:cNvSpPr txBox="1"/>
          <p:nvPr/>
        </p:nvSpPr>
        <p:spPr>
          <a:xfrm>
            <a:off x="431210" y="118605"/>
            <a:ext cx="10027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>
                <a:latin typeface="Montserrat ExtraBold" pitchFamily="2" charset="0"/>
              </a:rPr>
              <a:t>Market Analysis - SWOT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07663A-9543-52E4-5F2E-F502474B1565}"/>
              </a:ext>
            </a:extLst>
          </p:cNvPr>
          <p:cNvSpPr txBox="1"/>
          <p:nvPr/>
        </p:nvSpPr>
        <p:spPr>
          <a:xfrm>
            <a:off x="0" y="1141908"/>
            <a:ext cx="34563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Strength</a:t>
            </a:r>
            <a:endParaRPr lang="ko-KR" altLang="en-US" sz="54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E9896E-53F5-98E5-350C-4EAF2635DED0}"/>
              </a:ext>
            </a:extLst>
          </p:cNvPr>
          <p:cNvSpPr txBox="1"/>
          <p:nvPr/>
        </p:nvSpPr>
        <p:spPr>
          <a:xfrm>
            <a:off x="0" y="2065922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>
                <a:latin typeface="Montserrat Medium" pitchFamily="2" charset="0"/>
              </a:rPr>
              <a:t>Having Price Superiority</a:t>
            </a:r>
            <a:endParaRPr lang="ko-KR" altLang="en-US">
              <a:latin typeface="Montserrat Medium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1EC18B-6CEC-DBFD-41BA-47DFDC83A54B}"/>
              </a:ext>
            </a:extLst>
          </p:cNvPr>
          <p:cNvSpPr txBox="1"/>
          <p:nvPr/>
        </p:nvSpPr>
        <p:spPr>
          <a:xfrm>
            <a:off x="8152112" y="1141908"/>
            <a:ext cx="40398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Weakness</a:t>
            </a:r>
            <a:endParaRPr lang="ko-KR" altLang="en-US" sz="54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E4D15C-41F4-B8F4-6B49-E91B41B9BE0D}"/>
              </a:ext>
            </a:extLst>
          </p:cNvPr>
          <p:cNvSpPr txBox="1"/>
          <p:nvPr/>
        </p:nvSpPr>
        <p:spPr>
          <a:xfrm>
            <a:off x="0" y="3352997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>
                <a:latin typeface="Montserrat Medium" pitchFamily="2" charset="0"/>
              </a:rPr>
              <a:t>Personal Data Based Recommendation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413FCB-5548-7A39-8C58-8186C23CC832}"/>
              </a:ext>
            </a:extLst>
          </p:cNvPr>
          <p:cNvSpPr txBox="1"/>
          <p:nvPr/>
        </p:nvSpPr>
        <p:spPr>
          <a:xfrm>
            <a:off x="0" y="2706666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>
                <a:latin typeface="Montserrat Medium" pitchFamily="2" charset="0"/>
              </a:rPr>
              <a:t>Lower Cost of Checking Personal Color</a:t>
            </a:r>
            <a:endParaRPr lang="ko-KR" altLang="en-US">
              <a:latin typeface="Montserrat Medium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42E6A0-4236-ED8E-A9EF-93B24DEA371C}"/>
              </a:ext>
            </a:extLst>
          </p:cNvPr>
          <p:cNvSpPr txBox="1"/>
          <p:nvPr/>
        </p:nvSpPr>
        <p:spPr>
          <a:xfrm>
            <a:off x="6096000" y="2063353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l"/>
            </a:pPr>
            <a:r>
              <a:rPr lang="en-US" altLang="ko-KR">
                <a:latin typeface="Montserrat Medium" pitchFamily="2" charset="0"/>
              </a:rPr>
              <a:t>Lower Awareness than the  Competitors</a:t>
            </a:r>
            <a:endParaRPr lang="ko-KR" altLang="en-US">
              <a:latin typeface="Montserrat Medium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530BB9-B689-81D7-72DA-8C1EA3C2E487}"/>
              </a:ext>
            </a:extLst>
          </p:cNvPr>
          <p:cNvSpPr txBox="1"/>
          <p:nvPr/>
        </p:nvSpPr>
        <p:spPr>
          <a:xfrm>
            <a:off x="6096000" y="3350428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l"/>
            </a:pPr>
            <a:r>
              <a:rPr lang="en-US" altLang="ko-KR">
                <a:latin typeface="Montserrat Medium" pitchFamily="2" charset="0"/>
              </a:rPr>
              <a:t>Secure Various Brands and Products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8F2A7A-1FF8-459F-84A8-12C781F960C6}"/>
              </a:ext>
            </a:extLst>
          </p:cNvPr>
          <p:cNvSpPr txBox="1"/>
          <p:nvPr/>
        </p:nvSpPr>
        <p:spPr>
          <a:xfrm>
            <a:off x="6082377" y="2704097"/>
            <a:ext cx="610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l"/>
            </a:pPr>
            <a:r>
              <a:rPr lang="en-US" altLang="ko-KR">
                <a:latin typeface="Montserrat Medium" pitchFamily="2" charset="0"/>
              </a:rPr>
              <a:t>New Demands Except for Lip Products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6B39D3E-1996-198B-0C1C-C97A8077141E}"/>
              </a:ext>
            </a:extLst>
          </p:cNvPr>
          <p:cNvCxnSpPr>
            <a:cxnSpLocks/>
          </p:cNvCxnSpPr>
          <p:nvPr/>
        </p:nvCxnSpPr>
        <p:spPr>
          <a:xfrm>
            <a:off x="6096000" y="1409700"/>
            <a:ext cx="0" cy="5257800"/>
          </a:xfrm>
          <a:prstGeom prst="line">
            <a:avLst/>
          </a:prstGeom>
          <a:ln w="31750" cap="rnd">
            <a:solidFill>
              <a:srgbClr val="FF9B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B5068B2-023C-01D5-CC1F-0953D2B3DFB4}"/>
              </a:ext>
            </a:extLst>
          </p:cNvPr>
          <p:cNvCxnSpPr>
            <a:cxnSpLocks/>
          </p:cNvCxnSpPr>
          <p:nvPr/>
        </p:nvCxnSpPr>
        <p:spPr>
          <a:xfrm flipH="1">
            <a:off x="153730" y="3991163"/>
            <a:ext cx="11857295" cy="0"/>
          </a:xfrm>
          <a:prstGeom prst="line">
            <a:avLst/>
          </a:prstGeom>
          <a:ln w="31750" cap="rnd">
            <a:solidFill>
              <a:srgbClr val="FF9B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887D5CD-10AF-3AC5-49D9-F478D8F4C60F}"/>
              </a:ext>
            </a:extLst>
          </p:cNvPr>
          <p:cNvSpPr txBox="1"/>
          <p:nvPr/>
        </p:nvSpPr>
        <p:spPr>
          <a:xfrm>
            <a:off x="0" y="3991163"/>
            <a:ext cx="47259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Opportunity</a:t>
            </a:r>
            <a:endParaRPr lang="ko-KR" altLang="en-US" sz="54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42630E-CE94-AC51-8220-000C400974F8}"/>
              </a:ext>
            </a:extLst>
          </p:cNvPr>
          <p:cNvSpPr txBox="1"/>
          <p:nvPr/>
        </p:nvSpPr>
        <p:spPr>
          <a:xfrm>
            <a:off x="0" y="4915177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>
                <a:latin typeface="Montserrat Medium" pitchFamily="2" charset="0"/>
              </a:rPr>
              <a:t>Steep Development of the Cosmetic Industry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FDD90D-4E82-042A-E038-5705FAB13161}"/>
              </a:ext>
            </a:extLst>
          </p:cNvPr>
          <p:cNvSpPr txBox="1"/>
          <p:nvPr/>
        </p:nvSpPr>
        <p:spPr>
          <a:xfrm>
            <a:off x="9591608" y="3991163"/>
            <a:ext cx="26003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Threat</a:t>
            </a:r>
            <a:endParaRPr lang="ko-KR" altLang="en-US" sz="54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4760FD-08AB-6668-2AFD-A672F6F80F45}"/>
              </a:ext>
            </a:extLst>
          </p:cNvPr>
          <p:cNvSpPr txBox="1"/>
          <p:nvPr/>
        </p:nvSpPr>
        <p:spPr>
          <a:xfrm>
            <a:off x="0" y="6202252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>
                <a:latin typeface="Montserrat Medium" pitchFamily="2" charset="0"/>
              </a:rPr>
              <a:t>Popularized Subscription Services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6DE961-1F0B-47EA-D798-B0B36B32120E}"/>
              </a:ext>
            </a:extLst>
          </p:cNvPr>
          <p:cNvSpPr txBox="1"/>
          <p:nvPr/>
        </p:nvSpPr>
        <p:spPr>
          <a:xfrm>
            <a:off x="0" y="5555921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>
                <a:latin typeface="Montserrat Medium" pitchFamily="2" charset="0"/>
              </a:rPr>
              <a:t>Vogue for Individualized Makeup</a:t>
            </a:r>
            <a:endParaRPr lang="ko-KR" altLang="en-US">
              <a:latin typeface="Montserrat Medium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A101015-A114-65A2-6AED-AC32E4E8E551}"/>
              </a:ext>
            </a:extLst>
          </p:cNvPr>
          <p:cNvSpPr txBox="1"/>
          <p:nvPr/>
        </p:nvSpPr>
        <p:spPr>
          <a:xfrm>
            <a:off x="6082377" y="4912608"/>
            <a:ext cx="610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l"/>
            </a:pPr>
            <a:r>
              <a:rPr lang="en-US" altLang="ko-KR">
                <a:latin typeface="Montserrat Medium" pitchFamily="2" charset="0"/>
              </a:rPr>
              <a:t>Similar Service from Cosmetic Makers</a:t>
            </a:r>
            <a:endParaRPr lang="ko-KR" altLang="en-US">
              <a:latin typeface="Montserrat Medium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A61044-A8D3-19B3-6635-44E8459B6DE2}"/>
              </a:ext>
            </a:extLst>
          </p:cNvPr>
          <p:cNvSpPr txBox="1"/>
          <p:nvPr/>
        </p:nvSpPr>
        <p:spPr>
          <a:xfrm>
            <a:off x="6096000" y="6199683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l"/>
            </a:pPr>
            <a:r>
              <a:rPr lang="en-US" altLang="ko-KR">
                <a:latin typeface="Montserrat Medium" pitchFamily="2" charset="0"/>
              </a:rPr>
              <a:t>Pressure by Existing Retail Business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09023B3-14CE-DBEE-2B9C-901360EA9A5C}"/>
              </a:ext>
            </a:extLst>
          </p:cNvPr>
          <p:cNvSpPr txBox="1"/>
          <p:nvPr/>
        </p:nvSpPr>
        <p:spPr>
          <a:xfrm>
            <a:off x="6082377" y="5559941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l"/>
            </a:pPr>
            <a:r>
              <a:rPr lang="en-US" altLang="ko-KR">
                <a:latin typeface="Montserrat Medium" pitchFamily="2" charset="0"/>
              </a:rPr>
              <a:t>Continuous Increase in Distribution Cost</a:t>
            </a:r>
            <a:endParaRPr lang="ko-KR" altLang="en-US">
              <a:latin typeface="Montserrat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557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8BF572-8603-599D-E23D-8D9EE3F3387A}"/>
              </a:ext>
            </a:extLst>
          </p:cNvPr>
          <p:cNvSpPr txBox="1"/>
          <p:nvPr/>
        </p:nvSpPr>
        <p:spPr>
          <a:xfrm>
            <a:off x="348272" y="205041"/>
            <a:ext cx="11495455" cy="6447919"/>
          </a:xfrm>
          <a:custGeom>
            <a:avLst/>
            <a:gdLst>
              <a:gd name="connsiteX0" fmla="*/ 0 w 11495455"/>
              <a:gd name="connsiteY0" fmla="*/ 0 h 6447919"/>
              <a:gd name="connsiteX1" fmla="*/ 11495455 w 11495455"/>
              <a:gd name="connsiteY1" fmla="*/ 0 h 6447919"/>
              <a:gd name="connsiteX2" fmla="*/ 11495455 w 11495455"/>
              <a:gd name="connsiteY2" fmla="*/ 6447919 h 6447919"/>
              <a:gd name="connsiteX3" fmla="*/ 0 w 11495455"/>
              <a:gd name="connsiteY3" fmla="*/ 6447919 h 6447919"/>
              <a:gd name="connsiteX4" fmla="*/ 0 w 11495455"/>
              <a:gd name="connsiteY4" fmla="*/ 0 h 6447919"/>
              <a:gd name="connsiteX0" fmla="*/ 0 w 11495455"/>
              <a:gd name="connsiteY0" fmla="*/ 0 h 6447919"/>
              <a:gd name="connsiteX1" fmla="*/ 8739555 w 11495455"/>
              <a:gd name="connsiteY1" fmla="*/ 1854200 h 6447919"/>
              <a:gd name="connsiteX2" fmla="*/ 11495455 w 11495455"/>
              <a:gd name="connsiteY2" fmla="*/ 6447919 h 6447919"/>
              <a:gd name="connsiteX3" fmla="*/ 0 w 11495455"/>
              <a:gd name="connsiteY3" fmla="*/ 6447919 h 6447919"/>
              <a:gd name="connsiteX4" fmla="*/ 0 w 11495455"/>
              <a:gd name="connsiteY4" fmla="*/ 0 h 6447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95455" h="6447919">
                <a:moveTo>
                  <a:pt x="0" y="0"/>
                </a:moveTo>
                <a:lnTo>
                  <a:pt x="8739555" y="1854200"/>
                </a:lnTo>
                <a:lnTo>
                  <a:pt x="11495455" y="6447919"/>
                </a:lnTo>
                <a:lnTo>
                  <a:pt x="0" y="6447919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none" rtlCol="0">
            <a:spAutoFit/>
          </a:bodyPr>
          <a:lstStyle/>
          <a:p>
            <a:r>
              <a:rPr lang="en-US" altLang="ko-KR" sz="41300">
                <a:solidFill>
                  <a:schemeClr val="bg1">
                    <a:lumMod val="75000"/>
                  </a:schemeClr>
                </a:solidFill>
                <a:latin typeface="Angella White Personal use font" panose="02000503000000020003" pitchFamily="50" charset="0"/>
              </a:rPr>
              <a:t>Co-Sub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744DBB-04B9-BAEA-1738-C3C6F7F737B0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F1EEEB"/>
                </a:solidFill>
                <a:latin typeface="Montserrat Black" pitchFamily="2" charset="0"/>
              </a:rPr>
              <a:t>21102052 Lee Jeong-yun   |   21102044 Oh </a:t>
            </a:r>
            <a:r>
              <a:rPr lang="en-US" altLang="ko-KR" err="1">
                <a:solidFill>
                  <a:srgbClr val="F1EEEB"/>
                </a:solidFill>
                <a:latin typeface="Montserrat Black" pitchFamily="2" charset="0"/>
              </a:rPr>
              <a:t>Seyeon</a:t>
            </a:r>
            <a:r>
              <a:rPr lang="en-US" altLang="ko-KR">
                <a:solidFill>
                  <a:srgbClr val="F1EEEB"/>
                </a:solidFill>
                <a:latin typeface="Montserrat Black" pitchFamily="2" charset="0"/>
              </a:rPr>
              <a:t>   |   21102050 Lee </a:t>
            </a:r>
            <a:r>
              <a:rPr lang="en-US" altLang="ko-KR" err="1">
                <a:solidFill>
                  <a:srgbClr val="F1EEEB"/>
                </a:solidFill>
                <a:latin typeface="Montserrat Black" pitchFamily="2" charset="0"/>
              </a:rPr>
              <a:t>Insun</a:t>
            </a:r>
            <a:endParaRPr lang="en-US" altLang="ko-KR">
              <a:solidFill>
                <a:srgbClr val="F1EEEB"/>
              </a:solidFill>
              <a:latin typeface="Montserrat Black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46FB48-B348-6D7A-8138-3A7FBFE696C5}"/>
              </a:ext>
            </a:extLst>
          </p:cNvPr>
          <p:cNvSpPr txBox="1"/>
          <p:nvPr/>
        </p:nvSpPr>
        <p:spPr>
          <a:xfrm>
            <a:off x="2008984" y="2875002"/>
            <a:ext cx="81740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>
                <a:latin typeface="Montserrat ExtraBold" pitchFamily="2" charset="0"/>
              </a:rPr>
              <a:t>Our Item : Co-Sub</a:t>
            </a:r>
            <a:endParaRPr lang="ko-KR" altLang="en-US" sz="6600">
              <a:latin typeface="Montserrat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588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4B0658D-093D-393C-D28D-88BC0463474D}"/>
              </a:ext>
            </a:extLst>
          </p:cNvPr>
          <p:cNvGrpSpPr/>
          <p:nvPr/>
        </p:nvGrpSpPr>
        <p:grpSpPr>
          <a:xfrm>
            <a:off x="153730" y="-238125"/>
            <a:ext cx="3663503" cy="1015663"/>
            <a:chOff x="-73884" y="1899589"/>
            <a:chExt cx="3663503" cy="101566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B1889E-1AD9-1AB0-C460-D878CC3BEDD4}"/>
                </a:ext>
              </a:extLst>
            </p:cNvPr>
            <p:cNvSpPr txBox="1"/>
            <p:nvPr/>
          </p:nvSpPr>
          <p:spPr>
            <a:xfrm>
              <a:off x="481076" y="1899589"/>
              <a:ext cx="310854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>
                  <a:solidFill>
                    <a:schemeClr val="bg1">
                      <a:lumMod val="85000"/>
                    </a:schemeClr>
                  </a:solidFill>
                  <a:latin typeface="Montserrat ExtraBold" pitchFamily="2" charset="0"/>
                </a:rPr>
                <a:t>Market</a:t>
              </a:r>
              <a:endParaRPr lang="ko-KR" altLang="en-US" sz="6000">
                <a:solidFill>
                  <a:schemeClr val="bg1">
                    <a:lumMod val="85000"/>
                  </a:schemeClr>
                </a:solidFill>
                <a:latin typeface="Montserrat ExtraBold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369629-CF61-74DB-8477-5E2C32653FC6}"/>
                </a:ext>
              </a:extLst>
            </p:cNvPr>
            <p:cNvSpPr txBox="1"/>
            <p:nvPr/>
          </p:nvSpPr>
          <p:spPr>
            <a:xfrm>
              <a:off x="-73884" y="2053477"/>
              <a:ext cx="65274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>
                  <a:solidFill>
                    <a:schemeClr val="bg1">
                      <a:lumMod val="85000"/>
                    </a:schemeClr>
                  </a:solidFill>
                  <a:latin typeface="Montserrat Black" pitchFamily="2" charset="0"/>
                </a:rPr>
                <a:t>2.</a:t>
              </a:r>
              <a:endParaRPr lang="ko-KR" altLang="en-US" sz="4000">
                <a:solidFill>
                  <a:schemeClr val="bg1">
                    <a:lumMod val="85000"/>
                  </a:schemeClr>
                </a:solidFill>
                <a:latin typeface="Montserrat Black" pitchFamily="2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92C4996-2258-C7E8-AC01-6A20E4D27024}"/>
              </a:ext>
            </a:extLst>
          </p:cNvPr>
          <p:cNvSpPr txBox="1"/>
          <p:nvPr/>
        </p:nvSpPr>
        <p:spPr>
          <a:xfrm>
            <a:off x="431210" y="118605"/>
            <a:ext cx="50987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>
                <a:latin typeface="Montserrat ExtraBold" pitchFamily="2" charset="0"/>
              </a:rPr>
              <a:t>Regulations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43574A-6C06-2D50-28D1-E3295E92F702}"/>
              </a:ext>
            </a:extLst>
          </p:cNvPr>
          <p:cNvSpPr txBox="1"/>
          <p:nvPr/>
        </p:nvSpPr>
        <p:spPr>
          <a:xfrm>
            <a:off x="0" y="1141908"/>
            <a:ext cx="11069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0" i="1">
                <a:solidFill>
                  <a:srgbClr val="F4B183"/>
                </a:solidFill>
                <a:effectLst/>
                <a:latin typeface="Montserrat ExtraBold" pitchFamily="2" charset="0"/>
              </a:rPr>
              <a:t>Cosmetic Regulatory Framework in Korea</a:t>
            </a:r>
            <a:r>
              <a:rPr lang="en-US" altLang="ko-KR" sz="2800" b="0" i="0">
                <a:solidFill>
                  <a:srgbClr val="F4B183"/>
                </a:solidFill>
                <a:effectLst/>
                <a:latin typeface="Montserrat ExtraBold" pitchFamily="2" charset="0"/>
              </a:rPr>
              <a:t>. (2020). MFDS.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D99D8E3-FD31-43E6-99D2-01CF25E3BD52}"/>
              </a:ext>
            </a:extLst>
          </p:cNvPr>
          <p:cNvGrpSpPr/>
          <p:nvPr/>
        </p:nvGrpSpPr>
        <p:grpSpPr>
          <a:xfrm>
            <a:off x="6096000" y="3340014"/>
            <a:ext cx="5596405" cy="2461391"/>
            <a:chOff x="6262837" y="2710992"/>
            <a:chExt cx="5596405" cy="246139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1A85B8-A800-1D8B-748A-60DD01E35EF6}"/>
                </a:ext>
              </a:extLst>
            </p:cNvPr>
            <p:cNvSpPr txBox="1"/>
            <p:nvPr/>
          </p:nvSpPr>
          <p:spPr>
            <a:xfrm>
              <a:off x="6262839" y="2710992"/>
              <a:ext cx="5513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latin typeface="Montserrat Medium" pitchFamily="2" charset="0"/>
                </a:rPr>
                <a:t>Cosmetics Responsible Person Registration</a:t>
              </a:r>
              <a:endParaRPr lang="ko-KR" altLang="en-US" err="1">
                <a:latin typeface="Montserrat Medium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3FEDA2-72C6-DA93-F220-6B5DB9315B7E}"/>
                </a:ext>
              </a:extLst>
            </p:cNvPr>
            <p:cNvSpPr txBox="1"/>
            <p:nvPr/>
          </p:nvSpPr>
          <p:spPr>
            <a:xfrm>
              <a:off x="6262839" y="3408345"/>
              <a:ext cx="3967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latin typeface="Montserrat Medium" pitchFamily="2" charset="0"/>
                </a:rPr>
                <a:t>Compliance with Labeling Rules</a:t>
              </a:r>
              <a:endParaRPr lang="ko-KR" altLang="en-US" err="1">
                <a:latin typeface="Montserrat Medium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7088A0C-57CF-EA69-0C26-34B7E0827793}"/>
                </a:ext>
              </a:extLst>
            </p:cNvPr>
            <p:cNvSpPr txBox="1"/>
            <p:nvPr/>
          </p:nvSpPr>
          <p:spPr>
            <a:xfrm>
              <a:off x="6262838" y="4105698"/>
              <a:ext cx="55964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latin typeface="Montserrat Medium" pitchFamily="2" charset="0"/>
                </a:rPr>
                <a:t>Ensuring Post-marketing Safety Management</a:t>
              </a:r>
              <a:endParaRPr lang="ko-KR" altLang="en-US" err="1">
                <a:latin typeface="Montserrat Medium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1DC45FB-BD40-C2E6-37F0-6167B9F1CE10}"/>
                </a:ext>
              </a:extLst>
            </p:cNvPr>
            <p:cNvSpPr txBox="1"/>
            <p:nvPr/>
          </p:nvSpPr>
          <p:spPr>
            <a:xfrm>
              <a:off x="6262837" y="4803051"/>
              <a:ext cx="4004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latin typeface="Montserrat Medium" pitchFamily="2" charset="0"/>
                </a:rPr>
                <a:t>Substantiation of Advertisement</a:t>
              </a:r>
              <a:endParaRPr lang="ko-KR" altLang="en-US">
                <a:latin typeface="Montserrat Medium" pitchFamily="2" charset="0"/>
              </a:endParaRPr>
            </a:p>
          </p:txBody>
        </p:sp>
      </p:grpSp>
      <p:graphicFrame>
        <p:nvGraphicFramePr>
          <p:cNvPr id="24" name="다이어그램 23">
            <a:extLst>
              <a:ext uri="{FF2B5EF4-FFF2-40B4-BE49-F238E27FC236}">
                <a16:creationId xmlns:a16="http://schemas.microsoft.com/office/drawing/2014/main" id="{D0B85A5A-5F5E-06B3-02A6-DDF997A847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2013819"/>
              </p:ext>
            </p:extLst>
          </p:nvPr>
        </p:nvGraphicFramePr>
        <p:xfrm>
          <a:off x="375945" y="2627697"/>
          <a:ext cx="5720055" cy="39365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91F735CF-C184-689E-5EB9-DFB58A067978}"/>
              </a:ext>
            </a:extLst>
          </p:cNvPr>
          <p:cNvGrpSpPr/>
          <p:nvPr/>
        </p:nvGrpSpPr>
        <p:grpSpPr>
          <a:xfrm>
            <a:off x="1728148" y="1876763"/>
            <a:ext cx="3015648" cy="631632"/>
            <a:chOff x="4733621" y="3123599"/>
            <a:chExt cx="3015648" cy="6316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F1C624D-C836-3A5D-4F89-A7739A678A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3621" y="3123599"/>
              <a:ext cx="631634" cy="631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5EAD6F-BF71-0B0A-57E8-F97F1B686B25}"/>
                </a:ext>
              </a:extLst>
            </p:cNvPr>
            <p:cNvSpPr txBox="1"/>
            <p:nvPr/>
          </p:nvSpPr>
          <p:spPr>
            <a:xfrm>
              <a:off x="5358905" y="3140677"/>
              <a:ext cx="2390364" cy="60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70">
                  <a:solidFill>
                    <a:srgbClr val="545550"/>
                  </a:solidFill>
                  <a:latin typeface="대한민국정부상징체 R" panose="02020503020101020101" pitchFamily="18" charset="-127"/>
                  <a:ea typeface="대한민국정부상징체 R" panose="02020503020101020101" pitchFamily="18" charset="-127"/>
                </a:rPr>
                <a:t>Ministry of Food and</a:t>
              </a:r>
            </a:p>
            <a:p>
              <a:r>
                <a:rPr lang="en-US" altLang="ko-KR" sz="1670">
                  <a:solidFill>
                    <a:srgbClr val="545550"/>
                  </a:solidFill>
                  <a:latin typeface="대한민국정부상징체 R" panose="02020503020101020101" pitchFamily="18" charset="-127"/>
                  <a:ea typeface="대한민국정부상징체 R" panose="02020503020101020101" pitchFamily="18" charset="-127"/>
                </a:rPr>
                <a:t>Drug Safety</a:t>
              </a:r>
              <a:endParaRPr lang="ko-KR" altLang="en-US" sz="1670">
                <a:solidFill>
                  <a:srgbClr val="545550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8834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19AA38-6390-9C7C-EF20-BE8F10A09A6E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F1EEEB"/>
                </a:solidFill>
                <a:latin typeface="Montserrat Black" pitchFamily="2" charset="0"/>
              </a:rPr>
              <a:t>21102052 Lee Jeong-yun   |   21102044 Oh Se-</a:t>
            </a:r>
            <a:r>
              <a:rPr lang="en-US" altLang="ko-KR" err="1">
                <a:solidFill>
                  <a:srgbClr val="F1EEEB"/>
                </a:solidFill>
                <a:latin typeface="Montserrat Black" pitchFamily="2" charset="0"/>
              </a:rPr>
              <a:t>yeon</a:t>
            </a:r>
            <a:r>
              <a:rPr lang="en-US" altLang="ko-KR">
                <a:solidFill>
                  <a:srgbClr val="F1EEEB"/>
                </a:solidFill>
                <a:latin typeface="Montserrat Black" pitchFamily="2" charset="0"/>
              </a:rPr>
              <a:t>   |   21102050 Lee In-sun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10F76C-573B-CB3A-6CBA-220E325BFD59}"/>
              </a:ext>
            </a:extLst>
          </p:cNvPr>
          <p:cNvSpPr txBox="1"/>
          <p:nvPr/>
        </p:nvSpPr>
        <p:spPr>
          <a:xfrm>
            <a:off x="777878" y="609541"/>
            <a:ext cx="106362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latin typeface="Montserrat ExtraLight" pitchFamily="2" charset="0"/>
              </a:rPr>
              <a:t>Cost and Benefit Analysis</a:t>
            </a:r>
            <a:endParaRPr lang="ko-KR" altLang="en-US" sz="6600">
              <a:latin typeface="Montserrat ExtraLight" pitchFamily="2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1B5894B-FFB2-CA25-95B0-80E372941589}"/>
              </a:ext>
            </a:extLst>
          </p:cNvPr>
          <p:cNvGrpSpPr/>
          <p:nvPr/>
        </p:nvGrpSpPr>
        <p:grpSpPr>
          <a:xfrm>
            <a:off x="2047702" y="1833399"/>
            <a:ext cx="8096592" cy="4539407"/>
            <a:chOff x="2065482" y="1949261"/>
            <a:chExt cx="8096592" cy="453940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8ACD27-9398-EC4F-B0CE-F26FE8FA6EC9}"/>
                </a:ext>
              </a:extLst>
            </p:cNvPr>
            <p:cNvSpPr txBox="1"/>
            <p:nvPr/>
          </p:nvSpPr>
          <p:spPr>
            <a:xfrm>
              <a:off x="2065482" y="1949261"/>
              <a:ext cx="8045792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700">
                  <a:solidFill>
                    <a:schemeClr val="bg1">
                      <a:lumMod val="75000"/>
                    </a:schemeClr>
                  </a:solidFill>
                  <a:latin typeface="Angella White Personal use font" panose="02000503000000020003" pitchFamily="50" charset="0"/>
                </a:rPr>
                <a:t>Co-Sub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CADA9F2-68AB-6116-C828-7F6B9169AE8F}"/>
                </a:ext>
              </a:extLst>
            </p:cNvPr>
            <p:cNvSpPr txBox="1"/>
            <p:nvPr/>
          </p:nvSpPr>
          <p:spPr>
            <a:xfrm>
              <a:off x="2116282" y="1979741"/>
              <a:ext cx="8045792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700">
                  <a:latin typeface="Angella White Personal use font" panose="02000503000000020003" pitchFamily="50" charset="0"/>
                </a:rPr>
                <a:t>Co-Sub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64783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8AC7EE56-EC60-6F4E-DB33-5A225EBC6C00}"/>
              </a:ext>
            </a:extLst>
          </p:cNvPr>
          <p:cNvSpPr/>
          <p:nvPr/>
        </p:nvSpPr>
        <p:spPr>
          <a:xfrm rot="5400000">
            <a:off x="-168178" y="843182"/>
            <a:ext cx="2438582" cy="2102226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8A7540BB-6743-DED2-8F03-548780D86F31}"/>
              </a:ext>
            </a:extLst>
          </p:cNvPr>
          <p:cNvSpPr/>
          <p:nvPr/>
        </p:nvSpPr>
        <p:spPr>
          <a:xfrm rot="5400000">
            <a:off x="-168178" y="2718601"/>
            <a:ext cx="2438582" cy="2102226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CB405903-AF6D-E6BC-485F-15DF1D9F06F8}"/>
              </a:ext>
            </a:extLst>
          </p:cNvPr>
          <p:cNvSpPr/>
          <p:nvPr/>
        </p:nvSpPr>
        <p:spPr>
          <a:xfrm rot="5400000">
            <a:off x="-168178" y="4594021"/>
            <a:ext cx="2438582" cy="2102226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6081E2-3B25-4FA9-6928-FADC32A13971}"/>
              </a:ext>
            </a:extLst>
          </p:cNvPr>
          <p:cNvSpPr txBox="1"/>
          <p:nvPr/>
        </p:nvSpPr>
        <p:spPr>
          <a:xfrm>
            <a:off x="545874" y="0"/>
            <a:ext cx="39405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>
                <a:solidFill>
                  <a:srgbClr val="262626"/>
                </a:solidFill>
                <a:latin typeface="Montserrat ExtraBold" pitchFamily="2" charset="0"/>
              </a:rPr>
              <a:t>Contents</a:t>
            </a:r>
            <a:endParaRPr lang="ko-KR" altLang="en-US" sz="6000">
              <a:solidFill>
                <a:srgbClr val="262626"/>
              </a:solidFill>
              <a:latin typeface="Montserrat Extra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63A4A8-68EF-E56E-8A83-C8B7BE89456C}"/>
              </a:ext>
            </a:extLst>
          </p:cNvPr>
          <p:cNvSpPr txBox="1"/>
          <p:nvPr/>
        </p:nvSpPr>
        <p:spPr>
          <a:xfrm>
            <a:off x="2746429" y="1601907"/>
            <a:ext cx="4272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Item Identification</a:t>
            </a:r>
            <a:endParaRPr lang="ko-KR" altLang="en-US" sz="32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279F7E-99B3-30CB-C72A-2CA8FA06C9AF}"/>
              </a:ext>
            </a:extLst>
          </p:cNvPr>
          <p:cNvSpPr txBox="1"/>
          <p:nvPr/>
        </p:nvSpPr>
        <p:spPr>
          <a:xfrm>
            <a:off x="3146001" y="2200796"/>
            <a:ext cx="49664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Montserrat" pitchFamily="2" charset="0"/>
              </a:rPr>
              <a:t>- Cost Item</a:t>
            </a:r>
          </a:p>
          <a:p>
            <a:r>
              <a:rPr lang="en-US" altLang="ko-KR" sz="2400">
                <a:latin typeface="Montserrat" pitchFamily="2" charset="0"/>
              </a:rPr>
              <a:t>- Benefit Item</a:t>
            </a:r>
          </a:p>
          <a:p>
            <a:r>
              <a:rPr lang="en-US" altLang="ko-KR" sz="2400">
                <a:latin typeface="Montserrat" pitchFamily="2" charset="0"/>
              </a:rPr>
              <a:t>- Estimated Income Statement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CEEEDE-1BE4-86A1-BB2F-F5B2627360E8}"/>
              </a:ext>
            </a:extLst>
          </p:cNvPr>
          <p:cNvSpPr txBox="1"/>
          <p:nvPr/>
        </p:nvSpPr>
        <p:spPr>
          <a:xfrm>
            <a:off x="266791" y="1294130"/>
            <a:ext cx="5581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1</a:t>
            </a:r>
            <a:endParaRPr lang="ko-KR" altLang="en-US" sz="72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8F758A-4490-AF0A-08A7-67C660B46E69}"/>
              </a:ext>
            </a:extLst>
          </p:cNvPr>
          <p:cNvSpPr txBox="1"/>
          <p:nvPr/>
        </p:nvSpPr>
        <p:spPr>
          <a:xfrm>
            <a:off x="2746429" y="3477326"/>
            <a:ext cx="43861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Estimation Process</a:t>
            </a:r>
            <a:endParaRPr lang="ko-KR" altLang="en-US" sz="32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F5C826-F6A5-94D8-B5E6-98A0C23FC70F}"/>
              </a:ext>
            </a:extLst>
          </p:cNvPr>
          <p:cNvSpPr txBox="1"/>
          <p:nvPr/>
        </p:nvSpPr>
        <p:spPr>
          <a:xfrm>
            <a:off x="3153856" y="4062101"/>
            <a:ext cx="5482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Montserrat" pitchFamily="2" charset="0"/>
              </a:rPr>
              <a:t>- Cost &amp; Revenue Estimation Logic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FE4AF7-3622-3333-6086-EEC30B988B03}"/>
              </a:ext>
            </a:extLst>
          </p:cNvPr>
          <p:cNvSpPr txBox="1"/>
          <p:nvPr/>
        </p:nvSpPr>
        <p:spPr>
          <a:xfrm>
            <a:off x="177023" y="3169550"/>
            <a:ext cx="7377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2</a:t>
            </a:r>
            <a:endParaRPr lang="ko-KR" altLang="en-US" sz="72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E3325D-C273-EEE4-309A-E292F94A44E5}"/>
              </a:ext>
            </a:extLst>
          </p:cNvPr>
          <p:cNvSpPr txBox="1"/>
          <p:nvPr/>
        </p:nvSpPr>
        <p:spPr>
          <a:xfrm>
            <a:off x="2746429" y="5352746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Cash Flow</a:t>
            </a:r>
            <a:endParaRPr lang="ko-KR" altLang="en-US" sz="32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401EB5-3AC1-8D59-8372-30D9EC83958E}"/>
              </a:ext>
            </a:extLst>
          </p:cNvPr>
          <p:cNvSpPr txBox="1"/>
          <p:nvPr/>
        </p:nvSpPr>
        <p:spPr>
          <a:xfrm>
            <a:off x="144161" y="5044969"/>
            <a:ext cx="8034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3</a:t>
            </a:r>
            <a:endParaRPr lang="ko-KR" altLang="en-US" sz="80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1368C142-5FF3-2A3F-B81F-F0F07D08E7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6" t="6426" r="43298" b="6813"/>
          <a:stretch/>
        </p:blipFill>
        <p:spPr>
          <a:xfrm>
            <a:off x="8577215" y="1"/>
            <a:ext cx="3626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091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F4C64A2-9982-4FCB-EB3A-801DE56712D1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35AE9-9238-E41B-EB82-8E1FFB6FE388}"/>
              </a:ext>
            </a:extLst>
          </p:cNvPr>
          <p:cNvSpPr txBox="1"/>
          <p:nvPr/>
        </p:nvSpPr>
        <p:spPr>
          <a:xfrm>
            <a:off x="1346254" y="-3882"/>
            <a:ext cx="86228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Item Identification</a:t>
            </a:r>
            <a:endParaRPr lang="ko-KR" altLang="en-US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EE480-B10A-38B7-E299-24D19B927F97}"/>
              </a:ext>
            </a:extLst>
          </p:cNvPr>
          <p:cNvSpPr txBox="1"/>
          <p:nvPr/>
        </p:nvSpPr>
        <p:spPr>
          <a:xfrm>
            <a:off x="62712" y="175313"/>
            <a:ext cx="413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1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07855F-7FEB-45F0-1629-40A9ABAA4885}"/>
              </a:ext>
            </a:extLst>
          </p:cNvPr>
          <p:cNvSpPr txBox="1"/>
          <p:nvPr/>
        </p:nvSpPr>
        <p:spPr>
          <a:xfrm>
            <a:off x="0" y="1104114"/>
            <a:ext cx="3347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Cost item</a:t>
            </a:r>
            <a:endParaRPr lang="ko-KR" altLang="en-US" sz="48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80418EC-2F58-61F9-56D4-F94C7272C852}"/>
              </a:ext>
            </a:extLst>
          </p:cNvPr>
          <p:cNvGrpSpPr/>
          <p:nvPr/>
        </p:nvGrpSpPr>
        <p:grpSpPr>
          <a:xfrm>
            <a:off x="3443879" y="2371470"/>
            <a:ext cx="4812632" cy="1107996"/>
            <a:chOff x="3443879" y="2371470"/>
            <a:chExt cx="4812632" cy="1107996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0DD0CBBF-FC40-D25E-960B-5F6B8FCCEC05}"/>
                </a:ext>
              </a:extLst>
            </p:cNvPr>
            <p:cNvSpPr/>
            <p:nvPr/>
          </p:nvSpPr>
          <p:spPr>
            <a:xfrm>
              <a:off x="3443879" y="2371470"/>
              <a:ext cx="4812632" cy="1107996"/>
            </a:xfrm>
            <a:prstGeom prst="roundRect">
              <a:avLst/>
            </a:prstGeom>
            <a:solidFill>
              <a:srgbClr val="F3C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C9AD94-A1D9-99C0-61DB-B7818C95A864}"/>
                </a:ext>
              </a:extLst>
            </p:cNvPr>
            <p:cNvSpPr txBox="1"/>
            <p:nvPr/>
          </p:nvSpPr>
          <p:spPr>
            <a:xfrm>
              <a:off x="4222185" y="2509970"/>
              <a:ext cx="325602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>
                  <a:latin typeface="Montserrat ExtraBold" pitchFamily="2" charset="0"/>
                </a:rPr>
                <a:t>Purchase</a:t>
              </a:r>
              <a:endParaRPr lang="ko-KR" altLang="en-US" sz="4800">
                <a:latin typeface="Montserrat ExtraBold" pitchFamily="2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90AC8E5-C824-F4BC-B55D-42C077CBCFEF}"/>
              </a:ext>
            </a:extLst>
          </p:cNvPr>
          <p:cNvGrpSpPr/>
          <p:nvPr/>
        </p:nvGrpSpPr>
        <p:grpSpPr>
          <a:xfrm>
            <a:off x="3445900" y="3836643"/>
            <a:ext cx="4812632" cy="1107996"/>
            <a:chOff x="3445900" y="3836643"/>
            <a:chExt cx="4812632" cy="110799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F436C8F8-6EA7-3FAE-9B03-6752D198358C}"/>
                </a:ext>
              </a:extLst>
            </p:cNvPr>
            <p:cNvSpPr/>
            <p:nvPr/>
          </p:nvSpPr>
          <p:spPr>
            <a:xfrm>
              <a:off x="3445900" y="3836643"/>
              <a:ext cx="4812632" cy="1107996"/>
            </a:xfrm>
            <a:prstGeom prst="roundRect">
              <a:avLst/>
            </a:prstGeom>
            <a:solidFill>
              <a:srgbClr val="F3C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60C144A-877B-ED81-0720-A53982EC70E1}"/>
                </a:ext>
              </a:extLst>
            </p:cNvPr>
            <p:cNvSpPr txBox="1"/>
            <p:nvPr/>
          </p:nvSpPr>
          <p:spPr>
            <a:xfrm>
              <a:off x="4794876" y="3975143"/>
              <a:ext cx="211468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>
                  <a:latin typeface="Montserrat ExtraBold" pitchFamily="2" charset="0"/>
                </a:rPr>
                <a:t>M &amp; O</a:t>
              </a:r>
              <a:endParaRPr lang="ko-KR" altLang="en-US" sz="4800">
                <a:latin typeface="Montserrat ExtraBold" pitchFamily="2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82E7294-D48B-EBD1-C6C5-0A7D06FFD29F}"/>
              </a:ext>
            </a:extLst>
          </p:cNvPr>
          <p:cNvGrpSpPr/>
          <p:nvPr/>
        </p:nvGrpSpPr>
        <p:grpSpPr>
          <a:xfrm>
            <a:off x="3444889" y="5301816"/>
            <a:ext cx="4812632" cy="1107996"/>
            <a:chOff x="3445900" y="5301816"/>
            <a:chExt cx="4812632" cy="1107996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A5D71CF-520A-B9FF-4D32-A044DD4EBD40}"/>
                </a:ext>
              </a:extLst>
            </p:cNvPr>
            <p:cNvSpPr/>
            <p:nvPr/>
          </p:nvSpPr>
          <p:spPr>
            <a:xfrm>
              <a:off x="3445900" y="5301816"/>
              <a:ext cx="4812632" cy="1107996"/>
            </a:xfrm>
            <a:prstGeom prst="roundRect">
              <a:avLst/>
            </a:prstGeom>
            <a:solidFill>
              <a:srgbClr val="F3C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F8DF6F6-25B2-09A6-F19F-168CDDEE8DF4}"/>
                </a:ext>
              </a:extLst>
            </p:cNvPr>
            <p:cNvSpPr txBox="1"/>
            <p:nvPr/>
          </p:nvSpPr>
          <p:spPr>
            <a:xfrm>
              <a:off x="4644994" y="5440316"/>
              <a:ext cx="241444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>
                  <a:latin typeface="Montserrat ExtraBold" pitchFamily="2" charset="0"/>
                </a:rPr>
                <a:t>Others</a:t>
              </a:r>
              <a:endParaRPr lang="ko-KR" altLang="en-US" sz="4800">
                <a:latin typeface="Montserrat ExtraBold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60770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F4C64A2-9982-4FCB-EB3A-801DE56712D1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35AE9-9238-E41B-EB82-8E1FFB6FE388}"/>
              </a:ext>
            </a:extLst>
          </p:cNvPr>
          <p:cNvSpPr txBox="1"/>
          <p:nvPr/>
        </p:nvSpPr>
        <p:spPr>
          <a:xfrm>
            <a:off x="1346254" y="-3882"/>
            <a:ext cx="86228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Item Identification</a:t>
            </a:r>
            <a:endParaRPr lang="ko-KR" altLang="en-US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EE480-B10A-38B7-E299-24D19B927F97}"/>
              </a:ext>
            </a:extLst>
          </p:cNvPr>
          <p:cNvSpPr txBox="1"/>
          <p:nvPr/>
        </p:nvSpPr>
        <p:spPr>
          <a:xfrm>
            <a:off x="62712" y="175313"/>
            <a:ext cx="413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1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07855F-7FEB-45F0-1629-40A9ABAA4885}"/>
              </a:ext>
            </a:extLst>
          </p:cNvPr>
          <p:cNvSpPr txBox="1"/>
          <p:nvPr/>
        </p:nvSpPr>
        <p:spPr>
          <a:xfrm>
            <a:off x="-9526" y="1104114"/>
            <a:ext cx="4533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Cost item</a:t>
            </a:r>
            <a:endParaRPr lang="ko-KR" altLang="en-US" sz="48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56AF9EA-85EA-CE48-053B-960FDCC703F4}"/>
              </a:ext>
            </a:extLst>
          </p:cNvPr>
          <p:cNvSpPr/>
          <p:nvPr/>
        </p:nvSpPr>
        <p:spPr>
          <a:xfrm>
            <a:off x="269660" y="3553156"/>
            <a:ext cx="11454254" cy="10341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4E54EF-D940-FA64-1619-E50163917522}"/>
              </a:ext>
            </a:extLst>
          </p:cNvPr>
          <p:cNvSpPr txBox="1"/>
          <p:nvPr/>
        </p:nvSpPr>
        <p:spPr>
          <a:xfrm>
            <a:off x="1061196" y="3808599"/>
            <a:ext cx="9871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latin typeface="Montserrat Black" pitchFamily="2" charset="0"/>
                <a:ea typeface="맑은 고딕"/>
              </a:rPr>
              <a:t>  Lip</a:t>
            </a:r>
            <a:r>
              <a:rPr lang="ko-KR" altLang="en-US" sz="2800">
                <a:latin typeface="Montserrat Black" pitchFamily="2" charset="0"/>
                <a:ea typeface="맑은 고딕"/>
              </a:rPr>
              <a:t> </a:t>
            </a:r>
            <a:r>
              <a:rPr lang="en-US" altLang="ko-KR" sz="2800">
                <a:latin typeface="Montserrat Black" pitchFamily="2" charset="0"/>
                <a:ea typeface="맑은 고딕"/>
              </a:rPr>
              <a:t>product </a:t>
            </a:r>
            <a:r>
              <a:rPr lang="en-US" altLang="ko-KR" sz="2800">
                <a:latin typeface="Montserrat" pitchFamily="2" charset="0"/>
                <a:ea typeface="맑은 고딕"/>
              </a:rPr>
              <a:t>(lip product unit price</a:t>
            </a:r>
            <a:r>
              <a:rPr lang="ko-KR" altLang="en-US" sz="2800">
                <a:latin typeface="Montserrat" pitchFamily="2" charset="0"/>
                <a:ea typeface="맑은 고딕"/>
              </a:rPr>
              <a:t> * </a:t>
            </a:r>
            <a:r>
              <a:rPr lang="en-US" altLang="ko-KR" sz="2800">
                <a:latin typeface="Montserrat" pitchFamily="2" charset="0"/>
                <a:ea typeface="맑은 고딕"/>
              </a:rPr>
              <a:t>User</a:t>
            </a:r>
            <a:r>
              <a:rPr lang="ko-KR" altLang="en-US" sz="2800">
                <a:latin typeface="Montserrat" pitchFamily="2" charset="0"/>
                <a:ea typeface="맑은 고딕"/>
              </a:rPr>
              <a:t> * </a:t>
            </a:r>
            <a:r>
              <a:rPr lang="en-US" altLang="ko-KR" sz="2800">
                <a:latin typeface="Montserrat" pitchFamily="2" charset="0"/>
                <a:ea typeface="맑은 고딕"/>
              </a:rPr>
              <a:t>8)</a:t>
            </a:r>
          </a:p>
        </p:txBody>
      </p:sp>
      <p:pic>
        <p:nvPicPr>
          <p:cNvPr id="21" name="그래픽 20" descr="입술 단색으로 채워진">
            <a:extLst>
              <a:ext uri="{FF2B5EF4-FFF2-40B4-BE49-F238E27FC236}">
                <a16:creationId xmlns:a16="http://schemas.microsoft.com/office/drawing/2014/main" id="{09692B04-A5F3-E0FE-049B-32AF17ED8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597" y="3613009"/>
            <a:ext cx="914400" cy="9144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CFF81529-F36F-2741-924D-A14A42D92101}"/>
              </a:ext>
            </a:extLst>
          </p:cNvPr>
          <p:cNvGrpSpPr/>
          <p:nvPr/>
        </p:nvGrpSpPr>
        <p:grpSpPr>
          <a:xfrm>
            <a:off x="269660" y="2310309"/>
            <a:ext cx="4365171" cy="805166"/>
            <a:chOff x="235458" y="2371470"/>
            <a:chExt cx="4812632" cy="1107996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EBB42D15-47EA-4346-5334-8FA335084922}"/>
                </a:ext>
              </a:extLst>
            </p:cNvPr>
            <p:cNvSpPr/>
            <p:nvPr/>
          </p:nvSpPr>
          <p:spPr>
            <a:xfrm>
              <a:off x="235458" y="2371470"/>
              <a:ext cx="4812632" cy="1107996"/>
            </a:xfrm>
            <a:prstGeom prst="roundRect">
              <a:avLst/>
            </a:prstGeom>
            <a:solidFill>
              <a:srgbClr val="F3C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3C1810-1705-225A-7991-21087EB4018C}"/>
                </a:ext>
              </a:extLst>
            </p:cNvPr>
            <p:cNvSpPr txBox="1"/>
            <p:nvPr/>
          </p:nvSpPr>
          <p:spPr>
            <a:xfrm>
              <a:off x="1200346" y="2459581"/>
              <a:ext cx="2882855" cy="93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800">
                  <a:latin typeface="Montserrat ExtraBold" pitchFamily="2" charset="0"/>
                </a:rPr>
                <a:t>Purchase</a:t>
              </a:r>
              <a:endParaRPr lang="ko-KR" altLang="en-US" sz="3800">
                <a:latin typeface="Montserrat ExtraBold" pitchFamily="2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8678BF3-57F6-E6C9-18C2-03A202C07B69}"/>
              </a:ext>
            </a:extLst>
          </p:cNvPr>
          <p:cNvSpPr txBox="1"/>
          <p:nvPr/>
        </p:nvSpPr>
        <p:spPr>
          <a:xfrm>
            <a:off x="4634829" y="2746143"/>
            <a:ext cx="1198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ambria Math" panose="02040503050406030204" pitchFamily="18" charset="0"/>
                <a:ea typeface="Cambria Math" panose="02040503050406030204" pitchFamily="18" charset="0"/>
              </a:rPr>
              <a:t>(per year)</a:t>
            </a:r>
            <a:endParaRPr lang="ko-KR" altLang="en-US">
              <a:latin typeface="Cambria Math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19B3FB-2FC9-E1BE-F730-254B15768283}"/>
              </a:ext>
            </a:extLst>
          </p:cNvPr>
          <p:cNvSpPr txBox="1"/>
          <p:nvPr/>
        </p:nvSpPr>
        <p:spPr>
          <a:xfrm>
            <a:off x="8770515" y="2413337"/>
            <a:ext cx="31518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chemeClr val="accent1"/>
                </a:solidFill>
              </a:rPr>
              <a:t>Why 8?</a:t>
            </a:r>
          </a:p>
          <a:p>
            <a:r>
              <a:rPr lang="en-US" altLang="ko-KR"/>
              <a:t>- Quarter subscription fee</a:t>
            </a:r>
            <a:endParaRPr lang="en-US" altLang="ko-KR" b="1"/>
          </a:p>
          <a:p>
            <a:r>
              <a:rPr lang="en-US" altLang="ko-KR"/>
              <a:t>- Eight delivery per year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6D6CD-45E5-C5B4-D82B-FBEA71CDA657}"/>
              </a:ext>
            </a:extLst>
          </p:cNvPr>
          <p:cNvSpPr txBox="1"/>
          <p:nvPr/>
        </p:nvSpPr>
        <p:spPr>
          <a:xfrm>
            <a:off x="548648" y="4782852"/>
            <a:ext cx="1112195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Average prices from our investigate in Olive Young, Hwahae, Zamface = ₩ 11,118.25 per product</a:t>
            </a:r>
          </a:p>
          <a:p>
            <a:r>
              <a:rPr lang="en-US" altLang="ko-KR"/>
              <a:t>Olive Young’s commission ratio = 45% (</a:t>
            </a:r>
            <a:r>
              <a:rPr lang="en-US" altLang="ko-KR">
                <a:hlinkClick r:id="rId4"/>
              </a:rPr>
              <a:t>http://theviewers.co.kr/View.aspx?No=1628494</a:t>
            </a:r>
            <a:r>
              <a:rPr lang="en-US" altLang="ko-KR"/>
              <a:t>)</a:t>
            </a:r>
          </a:p>
          <a:p>
            <a:r>
              <a:rPr lang="en-US" altLang="ko-KR"/>
              <a:t>8 products per year, then total price = ₩ 11,118.25 * 8 = ₩ 88,946</a:t>
            </a:r>
          </a:p>
          <a:p>
            <a:r>
              <a:rPr lang="en-US" altLang="ko-KR"/>
              <a:t>Sum vendor take = ₩88,946 * (1 – 45%) = ₩ 48,920.3</a:t>
            </a:r>
          </a:p>
          <a:p>
            <a:r>
              <a:rPr lang="en-US" altLang="ko-KR"/>
              <a:t>‘Cosub’ need to pay more than Olive Young to vendors to have advantages!</a:t>
            </a:r>
          </a:p>
          <a:p>
            <a:r>
              <a:rPr lang="en-US" altLang="ko-KR"/>
              <a:t>So, we decided to pay them ₩ 50,000 per a year, ₩ 6,250 per product.</a:t>
            </a:r>
          </a:p>
          <a:p>
            <a:r>
              <a:rPr lang="en-US" altLang="ko-KR" err="1">
                <a:hlinkClick r:id="rId5" action="ppaction://hlinksldjump"/>
              </a:rPr>
              <a:t>cf</a:t>
            </a:r>
            <a:r>
              <a:rPr lang="en-US" altLang="ko-KR">
                <a:hlinkClick r:id="rId5" action="ppaction://hlinksldjump"/>
              </a:rPr>
              <a:t>) slide #12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818087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F4C64A2-9982-4FCB-EB3A-801DE56712D1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35AE9-9238-E41B-EB82-8E1FFB6FE388}"/>
              </a:ext>
            </a:extLst>
          </p:cNvPr>
          <p:cNvSpPr txBox="1"/>
          <p:nvPr/>
        </p:nvSpPr>
        <p:spPr>
          <a:xfrm>
            <a:off x="1346254" y="-3882"/>
            <a:ext cx="86228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Item Identification</a:t>
            </a:r>
            <a:endParaRPr lang="ko-KR" altLang="en-US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EE480-B10A-38B7-E299-24D19B927F97}"/>
              </a:ext>
            </a:extLst>
          </p:cNvPr>
          <p:cNvSpPr txBox="1"/>
          <p:nvPr/>
        </p:nvSpPr>
        <p:spPr>
          <a:xfrm>
            <a:off x="62712" y="175313"/>
            <a:ext cx="413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1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07855F-7FEB-45F0-1629-40A9ABAA4885}"/>
              </a:ext>
            </a:extLst>
          </p:cNvPr>
          <p:cNvSpPr txBox="1"/>
          <p:nvPr/>
        </p:nvSpPr>
        <p:spPr>
          <a:xfrm>
            <a:off x="-9526" y="1104114"/>
            <a:ext cx="4533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Cost item</a:t>
            </a:r>
            <a:endParaRPr lang="ko-KR" altLang="en-US" sz="48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494CFFC-2E90-C315-23AB-77A8A3B0A203}"/>
              </a:ext>
            </a:extLst>
          </p:cNvPr>
          <p:cNvSpPr/>
          <p:nvPr/>
        </p:nvSpPr>
        <p:spPr>
          <a:xfrm>
            <a:off x="269660" y="3551309"/>
            <a:ext cx="11454254" cy="10341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115A3C-3B67-CCF9-1E7C-B7A5F40E53ED}"/>
              </a:ext>
            </a:extLst>
          </p:cNvPr>
          <p:cNvSpPr txBox="1"/>
          <p:nvPr/>
        </p:nvSpPr>
        <p:spPr>
          <a:xfrm>
            <a:off x="331597" y="3806752"/>
            <a:ext cx="11330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latin typeface="Montserrat Black" pitchFamily="2" charset="0"/>
                <a:ea typeface="맑은 고딕"/>
              </a:rPr>
              <a:t> Package</a:t>
            </a:r>
            <a:r>
              <a:rPr lang="ko-KR" altLang="en-US" sz="2800">
                <a:latin typeface="Montserrat Black" pitchFamily="2" charset="0"/>
                <a:ea typeface="맑은 고딕"/>
              </a:rPr>
              <a:t> </a:t>
            </a:r>
            <a:r>
              <a:rPr lang="en-US" altLang="ko-KR" sz="2800">
                <a:latin typeface="Montserrat Black" pitchFamily="2" charset="0"/>
                <a:ea typeface="맑은 고딕"/>
              </a:rPr>
              <a:t>material </a:t>
            </a:r>
            <a:r>
              <a:rPr lang="en-US" altLang="ko-KR" sz="2800">
                <a:latin typeface="Montserrat" pitchFamily="2" charset="0"/>
                <a:ea typeface="맑은 고딕"/>
              </a:rPr>
              <a:t>(Package</a:t>
            </a:r>
            <a:r>
              <a:rPr lang="ko-KR" altLang="en-US" sz="2800">
                <a:latin typeface="Montserrat" pitchFamily="2" charset="0"/>
                <a:ea typeface="맑은 고딕"/>
              </a:rPr>
              <a:t> </a:t>
            </a:r>
            <a:r>
              <a:rPr lang="en-US" altLang="ko-KR" sz="2800">
                <a:latin typeface="Montserrat" pitchFamily="2" charset="0"/>
                <a:ea typeface="맑은 고딕"/>
              </a:rPr>
              <a:t>unit price</a:t>
            </a:r>
            <a:r>
              <a:rPr lang="ko-KR" altLang="en-US" sz="2800">
                <a:latin typeface="Montserrat" pitchFamily="2" charset="0"/>
                <a:ea typeface="맑은 고딕"/>
              </a:rPr>
              <a:t> * </a:t>
            </a:r>
            <a:r>
              <a:rPr lang="en-US" altLang="ko-KR" sz="2800">
                <a:latin typeface="Montserrat" pitchFamily="2" charset="0"/>
                <a:ea typeface="맑은 고딕"/>
              </a:rPr>
              <a:t>User</a:t>
            </a:r>
            <a:r>
              <a:rPr lang="ko-KR" altLang="en-US" sz="2800">
                <a:latin typeface="Montserrat" pitchFamily="2" charset="0"/>
                <a:ea typeface="맑은 고딕"/>
              </a:rPr>
              <a:t> * </a:t>
            </a:r>
            <a:r>
              <a:rPr lang="en-US" altLang="ko-KR" sz="2800">
                <a:latin typeface="Montserrat" pitchFamily="2" charset="0"/>
                <a:ea typeface="맑은 고딕"/>
              </a:rPr>
              <a:t>8)</a:t>
            </a:r>
          </a:p>
        </p:txBody>
      </p:sp>
      <p:pic>
        <p:nvPicPr>
          <p:cNvPr id="25" name="그래픽 24" descr="상자 단색으로 채워진">
            <a:extLst>
              <a:ext uri="{FF2B5EF4-FFF2-40B4-BE49-F238E27FC236}">
                <a16:creationId xmlns:a16="http://schemas.microsoft.com/office/drawing/2014/main" id="{64CD04D3-AA8F-4D42-69EB-024537FE0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597" y="3611162"/>
            <a:ext cx="914400" cy="9144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CFF81529-F36F-2741-924D-A14A42D92101}"/>
              </a:ext>
            </a:extLst>
          </p:cNvPr>
          <p:cNvGrpSpPr/>
          <p:nvPr/>
        </p:nvGrpSpPr>
        <p:grpSpPr>
          <a:xfrm>
            <a:off x="269660" y="2310309"/>
            <a:ext cx="4365171" cy="805166"/>
            <a:chOff x="235458" y="2371470"/>
            <a:chExt cx="4812632" cy="1107996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EBB42D15-47EA-4346-5334-8FA335084922}"/>
                </a:ext>
              </a:extLst>
            </p:cNvPr>
            <p:cNvSpPr/>
            <p:nvPr/>
          </p:nvSpPr>
          <p:spPr>
            <a:xfrm>
              <a:off x="235458" y="2371470"/>
              <a:ext cx="4812632" cy="1107996"/>
            </a:xfrm>
            <a:prstGeom prst="roundRect">
              <a:avLst/>
            </a:prstGeom>
            <a:solidFill>
              <a:srgbClr val="F3C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3C1810-1705-225A-7991-21087EB4018C}"/>
                </a:ext>
              </a:extLst>
            </p:cNvPr>
            <p:cNvSpPr txBox="1"/>
            <p:nvPr/>
          </p:nvSpPr>
          <p:spPr>
            <a:xfrm>
              <a:off x="1200346" y="2459581"/>
              <a:ext cx="2882855" cy="93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800">
                  <a:latin typeface="Montserrat ExtraBold" pitchFamily="2" charset="0"/>
                </a:rPr>
                <a:t>Purchase</a:t>
              </a:r>
              <a:endParaRPr lang="ko-KR" altLang="en-US" sz="3800">
                <a:latin typeface="Montserrat ExtraBold" pitchFamily="2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8678BF3-57F6-E6C9-18C2-03A202C07B69}"/>
              </a:ext>
            </a:extLst>
          </p:cNvPr>
          <p:cNvSpPr txBox="1"/>
          <p:nvPr/>
        </p:nvSpPr>
        <p:spPr>
          <a:xfrm>
            <a:off x="4634829" y="2746143"/>
            <a:ext cx="1198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ambria Math" panose="02040503050406030204" pitchFamily="18" charset="0"/>
                <a:ea typeface="Cambria Math" panose="02040503050406030204" pitchFamily="18" charset="0"/>
              </a:rPr>
              <a:t>(per year)</a:t>
            </a:r>
            <a:endParaRPr lang="ko-KR" altLang="en-US">
              <a:latin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9B62EB-8401-3514-4E5F-BC89556482EF}"/>
              </a:ext>
            </a:extLst>
          </p:cNvPr>
          <p:cNvSpPr txBox="1"/>
          <p:nvPr/>
        </p:nvSpPr>
        <p:spPr>
          <a:xfrm>
            <a:off x="5134659" y="4979315"/>
            <a:ext cx="592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accent1"/>
                </a:solidFill>
              </a:rPr>
              <a:t>* Package unit price = ₩ 217</a:t>
            </a:r>
          </a:p>
        </p:txBody>
      </p:sp>
    </p:spTree>
    <p:extLst>
      <p:ext uri="{BB962C8B-B14F-4D97-AF65-F5344CB8AC3E}">
        <p14:creationId xmlns:p14="http://schemas.microsoft.com/office/powerpoint/2010/main" val="24222437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F4C64A2-9982-4FCB-EB3A-801DE56712D1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35AE9-9238-E41B-EB82-8E1FFB6FE388}"/>
              </a:ext>
            </a:extLst>
          </p:cNvPr>
          <p:cNvSpPr txBox="1"/>
          <p:nvPr/>
        </p:nvSpPr>
        <p:spPr>
          <a:xfrm>
            <a:off x="1346254" y="-3882"/>
            <a:ext cx="86228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Item Identification</a:t>
            </a:r>
            <a:endParaRPr lang="ko-KR" altLang="en-US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EE480-B10A-38B7-E299-24D19B927F97}"/>
              </a:ext>
            </a:extLst>
          </p:cNvPr>
          <p:cNvSpPr txBox="1"/>
          <p:nvPr/>
        </p:nvSpPr>
        <p:spPr>
          <a:xfrm>
            <a:off x="62712" y="175313"/>
            <a:ext cx="413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1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07855F-7FEB-45F0-1629-40A9ABAA4885}"/>
              </a:ext>
            </a:extLst>
          </p:cNvPr>
          <p:cNvSpPr txBox="1"/>
          <p:nvPr/>
        </p:nvSpPr>
        <p:spPr>
          <a:xfrm>
            <a:off x="-9526" y="1104114"/>
            <a:ext cx="4533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Cost item</a:t>
            </a:r>
            <a:endParaRPr lang="ko-KR" altLang="en-US" sz="48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ED669CD-48EC-9BD1-0BFC-D8FD7E20844D}"/>
              </a:ext>
            </a:extLst>
          </p:cNvPr>
          <p:cNvGrpSpPr/>
          <p:nvPr/>
        </p:nvGrpSpPr>
        <p:grpSpPr>
          <a:xfrm>
            <a:off x="269660" y="2310309"/>
            <a:ext cx="4365171" cy="805166"/>
            <a:chOff x="235458" y="2371470"/>
            <a:chExt cx="4812632" cy="1107996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0DD0CBBF-FC40-D25E-960B-5F6B8FCCEC05}"/>
                </a:ext>
              </a:extLst>
            </p:cNvPr>
            <p:cNvSpPr/>
            <p:nvPr/>
          </p:nvSpPr>
          <p:spPr>
            <a:xfrm>
              <a:off x="235458" y="2371470"/>
              <a:ext cx="4812632" cy="1107996"/>
            </a:xfrm>
            <a:prstGeom prst="roundRect">
              <a:avLst/>
            </a:prstGeom>
            <a:solidFill>
              <a:srgbClr val="F3C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C9AD94-A1D9-99C0-61DB-B7818C95A864}"/>
                </a:ext>
              </a:extLst>
            </p:cNvPr>
            <p:cNvSpPr txBox="1"/>
            <p:nvPr/>
          </p:nvSpPr>
          <p:spPr>
            <a:xfrm>
              <a:off x="1698730" y="2489086"/>
              <a:ext cx="1886086" cy="93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800">
                  <a:latin typeface="Montserrat ExtraBold" pitchFamily="2" charset="0"/>
                </a:rPr>
                <a:t>M &amp; O</a:t>
              </a:r>
              <a:endParaRPr lang="ko-KR" altLang="en-US" sz="3800">
                <a:latin typeface="Montserrat ExtraBold" pitchFamily="2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5F043A5-4063-4113-0069-1E226FA53F57}"/>
              </a:ext>
            </a:extLst>
          </p:cNvPr>
          <p:cNvGrpSpPr/>
          <p:nvPr/>
        </p:nvGrpSpPr>
        <p:grpSpPr>
          <a:xfrm>
            <a:off x="269660" y="5053590"/>
            <a:ext cx="11454254" cy="1420467"/>
            <a:chOff x="269660" y="5002302"/>
            <a:chExt cx="11454254" cy="1420467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494CFFC-2E90-C315-23AB-77A8A3B0A203}"/>
                </a:ext>
              </a:extLst>
            </p:cNvPr>
            <p:cNvSpPr/>
            <p:nvPr/>
          </p:nvSpPr>
          <p:spPr>
            <a:xfrm>
              <a:off x="269660" y="5002302"/>
              <a:ext cx="11454254" cy="14204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래픽 10" descr="가로 막대형 차트 단색으로 채워진">
              <a:extLst>
                <a:ext uri="{FF2B5EF4-FFF2-40B4-BE49-F238E27FC236}">
                  <a16:creationId xmlns:a16="http://schemas.microsoft.com/office/drawing/2014/main" id="{245D8056-837D-EE1F-87C2-A6829C555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2482" y="5255335"/>
              <a:ext cx="914400" cy="91440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40B589F-2FEB-866A-87C9-F17792AE78CC}"/>
              </a:ext>
            </a:extLst>
          </p:cNvPr>
          <p:cNvSpPr txBox="1"/>
          <p:nvPr/>
        </p:nvSpPr>
        <p:spPr>
          <a:xfrm>
            <a:off x="4634829" y="2746143"/>
            <a:ext cx="1198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ambria Math" panose="02040503050406030204" pitchFamily="18" charset="0"/>
                <a:ea typeface="Cambria Math" panose="02040503050406030204" pitchFamily="18" charset="0"/>
              </a:rPr>
              <a:t>(per year)</a:t>
            </a:r>
            <a:endParaRPr lang="ko-KR" altLang="en-US">
              <a:latin typeface="Cambria Math" panose="02040503050406030204" pitchFamily="18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A327004-6674-B844-2381-A64F2A5711F6}"/>
              </a:ext>
            </a:extLst>
          </p:cNvPr>
          <p:cNvGrpSpPr/>
          <p:nvPr/>
        </p:nvGrpSpPr>
        <p:grpSpPr>
          <a:xfrm>
            <a:off x="476608" y="3387989"/>
            <a:ext cx="12224216" cy="1455939"/>
            <a:chOff x="269660" y="3348655"/>
            <a:chExt cx="12224216" cy="145593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56AF9EA-85EA-CE48-053B-960FDCC703F4}"/>
                </a:ext>
              </a:extLst>
            </p:cNvPr>
            <p:cNvSpPr/>
            <p:nvPr/>
          </p:nvSpPr>
          <p:spPr>
            <a:xfrm>
              <a:off x="269660" y="3348655"/>
              <a:ext cx="11454254" cy="14204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FCF4317-5CD0-9C26-7AC2-1BDE985D3FCD}"/>
                </a:ext>
              </a:extLst>
            </p:cNvPr>
            <p:cNvSpPr txBox="1"/>
            <p:nvPr/>
          </p:nvSpPr>
          <p:spPr>
            <a:xfrm>
              <a:off x="1163495" y="3419599"/>
              <a:ext cx="1133038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>
                  <a:latin typeface="Montserrat Black" pitchFamily="2" charset="0"/>
                  <a:ea typeface="맑은 고딕"/>
                </a:rPr>
                <a:t>Hardware </a:t>
              </a:r>
              <a:r>
                <a:rPr lang="en-US" altLang="ko-KR" sz="2800">
                  <a:latin typeface="Montserrat" pitchFamily="2" charset="0"/>
                  <a:ea typeface="맑은 고딕"/>
                </a:rPr>
                <a:t>(</a:t>
              </a:r>
              <a:r>
                <a:rPr lang="en-US" altLang="ko-KR" sz="2800" err="1">
                  <a:latin typeface="Montserrat" pitchFamily="2" charset="0"/>
                  <a:ea typeface="맑은 고딕"/>
                </a:rPr>
                <a:t>MacPro</a:t>
              </a:r>
              <a:r>
                <a:rPr lang="en-US" altLang="ko-KR" sz="2800">
                  <a:latin typeface="Montserrat" pitchFamily="2" charset="0"/>
                  <a:ea typeface="맑은 고딕"/>
                </a:rPr>
                <a:t> + Pro display </a:t>
              </a:r>
              <a:r>
                <a:rPr lang="en-US" altLang="ko-KR" sz="2800" err="1">
                  <a:latin typeface="Montserrat" pitchFamily="2" charset="0"/>
                  <a:ea typeface="맑은 고딕"/>
                </a:rPr>
                <a:t>sdr</a:t>
              </a:r>
              <a:r>
                <a:rPr lang="en-US" altLang="ko-KR" sz="2800">
                  <a:latin typeface="Montserrat" pitchFamily="2" charset="0"/>
                  <a:ea typeface="맑은 고딕"/>
                </a:rPr>
                <a:t> + </a:t>
              </a:r>
              <a:r>
                <a:rPr lang="en-US" altLang="ko-KR" sz="2800" err="1">
                  <a:latin typeface="Montserrat" pitchFamily="2" charset="0"/>
                  <a:ea typeface="맑은 고딕"/>
                </a:rPr>
                <a:t>nas</a:t>
              </a:r>
              <a:r>
                <a:rPr lang="en-US" altLang="ko-KR" sz="2800">
                  <a:latin typeface="Montserrat" pitchFamily="2" charset="0"/>
                  <a:ea typeface="맑은 고딕"/>
                </a:rPr>
                <a:t> storage) </a:t>
              </a:r>
            </a:p>
            <a:p>
              <a:pPr algn="ctr"/>
              <a:r>
                <a:rPr lang="en-US" altLang="ko-KR" sz="2800">
                  <a:latin typeface="Montserrat" pitchFamily="2" charset="0"/>
                  <a:ea typeface="맑은 고딕"/>
                </a:rPr>
                <a:t>= 788,770,000+52,400,000</a:t>
              </a:r>
            </a:p>
            <a:p>
              <a:pPr algn="ctr"/>
              <a:r>
                <a:rPr lang="en-US" altLang="ko-KR" sz="2800">
                  <a:latin typeface="Montserrat" pitchFamily="2" charset="0"/>
                  <a:ea typeface="맑은 고딕"/>
                </a:rPr>
                <a:t>=841,170,000</a:t>
              </a:r>
            </a:p>
          </p:txBody>
        </p:sp>
        <p:pic>
          <p:nvPicPr>
            <p:cNvPr id="12" name="그래픽 11" descr="모니터 단색으로 채워진">
              <a:extLst>
                <a:ext uri="{FF2B5EF4-FFF2-40B4-BE49-F238E27FC236}">
                  <a16:creationId xmlns:a16="http://schemas.microsoft.com/office/drawing/2014/main" id="{C5011D09-8982-597B-9643-82F2C05C8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2457" y="3348655"/>
              <a:ext cx="1407575" cy="1407575"/>
            </a:xfrm>
            <a:prstGeom prst="rect">
              <a:avLst/>
            </a:prstGeom>
          </p:spPr>
        </p:pic>
        <p:pic>
          <p:nvPicPr>
            <p:cNvPr id="17" name="그래픽 16" descr="사과 윤곽선">
              <a:extLst>
                <a:ext uri="{FF2B5EF4-FFF2-40B4-BE49-F238E27FC236}">
                  <a16:creationId xmlns:a16="http://schemas.microsoft.com/office/drawing/2014/main" id="{1BFD41BA-0722-8715-DB36-9763A7E67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88660" y="3629523"/>
              <a:ext cx="549670" cy="55927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8ACC4C7-3664-4923-5731-3B376379AFF1}"/>
              </a:ext>
            </a:extLst>
          </p:cNvPr>
          <p:cNvSpPr txBox="1"/>
          <p:nvPr/>
        </p:nvSpPr>
        <p:spPr>
          <a:xfrm>
            <a:off x="962743" y="5089062"/>
            <a:ext cx="108319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latin typeface="Montserrat Black" pitchFamily="2" charset="0"/>
                <a:ea typeface="맑은 고딕"/>
              </a:rPr>
              <a:t>Data </a:t>
            </a:r>
            <a:r>
              <a:rPr lang="en-US" altLang="ko-KR" sz="2800">
                <a:latin typeface="Montserrat" pitchFamily="2" charset="0"/>
                <a:ea typeface="맑은 고딕"/>
              </a:rPr>
              <a:t>(Tip of personal color expert + provider )</a:t>
            </a:r>
          </a:p>
          <a:p>
            <a:pPr algn="ctr"/>
            <a:r>
              <a:rPr lang="en-US" altLang="ko-KR" sz="2800">
                <a:latin typeface="Montserrat" pitchFamily="2" charset="0"/>
                <a:ea typeface="맑은 고딕"/>
              </a:rPr>
              <a:t>=(10,000 + 10,000) * 50,000</a:t>
            </a:r>
          </a:p>
          <a:p>
            <a:pPr algn="ctr"/>
            <a:r>
              <a:rPr lang="en-US" altLang="ko-KR" sz="2800">
                <a:latin typeface="Montserrat" pitchFamily="2" charset="0"/>
                <a:ea typeface="맑은 고딕"/>
              </a:rPr>
              <a:t>= 1,000,000,000</a:t>
            </a:r>
          </a:p>
        </p:txBody>
      </p:sp>
    </p:spTree>
    <p:extLst>
      <p:ext uri="{BB962C8B-B14F-4D97-AF65-F5344CB8AC3E}">
        <p14:creationId xmlns:p14="http://schemas.microsoft.com/office/powerpoint/2010/main" val="38540008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F4C64A2-9982-4FCB-EB3A-801DE56712D1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35AE9-9238-E41B-EB82-8E1FFB6FE388}"/>
              </a:ext>
            </a:extLst>
          </p:cNvPr>
          <p:cNvSpPr txBox="1"/>
          <p:nvPr/>
        </p:nvSpPr>
        <p:spPr>
          <a:xfrm>
            <a:off x="1346254" y="-3882"/>
            <a:ext cx="86228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Item Identification</a:t>
            </a:r>
            <a:endParaRPr lang="ko-KR" altLang="en-US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EE480-B10A-38B7-E299-24D19B927F97}"/>
              </a:ext>
            </a:extLst>
          </p:cNvPr>
          <p:cNvSpPr txBox="1"/>
          <p:nvPr/>
        </p:nvSpPr>
        <p:spPr>
          <a:xfrm>
            <a:off x="62712" y="175313"/>
            <a:ext cx="413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1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07855F-7FEB-45F0-1629-40A9ABAA4885}"/>
              </a:ext>
            </a:extLst>
          </p:cNvPr>
          <p:cNvSpPr txBox="1"/>
          <p:nvPr/>
        </p:nvSpPr>
        <p:spPr>
          <a:xfrm>
            <a:off x="-9526" y="1104114"/>
            <a:ext cx="4533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Cost item</a:t>
            </a:r>
            <a:endParaRPr lang="ko-KR" altLang="en-US" sz="48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ED669CD-48EC-9BD1-0BFC-D8FD7E20844D}"/>
              </a:ext>
            </a:extLst>
          </p:cNvPr>
          <p:cNvGrpSpPr/>
          <p:nvPr/>
        </p:nvGrpSpPr>
        <p:grpSpPr>
          <a:xfrm>
            <a:off x="269660" y="2310309"/>
            <a:ext cx="4365171" cy="805166"/>
            <a:chOff x="235458" y="2371470"/>
            <a:chExt cx="4812632" cy="1107996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0DD0CBBF-FC40-D25E-960B-5F6B8FCCEC05}"/>
                </a:ext>
              </a:extLst>
            </p:cNvPr>
            <p:cNvSpPr/>
            <p:nvPr/>
          </p:nvSpPr>
          <p:spPr>
            <a:xfrm>
              <a:off x="235458" y="2371470"/>
              <a:ext cx="4812632" cy="1107996"/>
            </a:xfrm>
            <a:prstGeom prst="roundRect">
              <a:avLst/>
            </a:prstGeom>
            <a:solidFill>
              <a:srgbClr val="F3C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C9AD94-A1D9-99C0-61DB-B7818C95A864}"/>
                </a:ext>
              </a:extLst>
            </p:cNvPr>
            <p:cNvSpPr txBox="1"/>
            <p:nvPr/>
          </p:nvSpPr>
          <p:spPr>
            <a:xfrm>
              <a:off x="1698730" y="2489086"/>
              <a:ext cx="1886086" cy="93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800">
                  <a:latin typeface="Montserrat ExtraBold" pitchFamily="2" charset="0"/>
                </a:rPr>
                <a:t>M &amp; O</a:t>
              </a:r>
              <a:endParaRPr lang="ko-KR" altLang="en-US" sz="3800">
                <a:latin typeface="Montserrat ExtraBold" pitchFamily="2" charset="0"/>
              </a:endParaRPr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56AF9EA-85EA-CE48-053B-960FDCC703F4}"/>
              </a:ext>
            </a:extLst>
          </p:cNvPr>
          <p:cNvSpPr/>
          <p:nvPr/>
        </p:nvSpPr>
        <p:spPr>
          <a:xfrm>
            <a:off x="269660" y="3348655"/>
            <a:ext cx="11454254" cy="14204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494CFFC-2E90-C315-23AB-77A8A3B0A203}"/>
              </a:ext>
            </a:extLst>
          </p:cNvPr>
          <p:cNvSpPr/>
          <p:nvPr/>
        </p:nvSpPr>
        <p:spPr>
          <a:xfrm>
            <a:off x="269660" y="5002302"/>
            <a:ext cx="11454254" cy="14204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CF4317-5CD0-9C26-7AC2-1BDE985D3FCD}"/>
              </a:ext>
            </a:extLst>
          </p:cNvPr>
          <p:cNvSpPr txBox="1"/>
          <p:nvPr/>
        </p:nvSpPr>
        <p:spPr>
          <a:xfrm>
            <a:off x="393533" y="3761875"/>
            <a:ext cx="11330381" cy="59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 algn="l">
              <a:lnSpc>
                <a:spcPct val="110000"/>
              </a:lnSpc>
            </a:pPr>
            <a:r>
              <a:rPr lang="en-US" altLang="ko-KR" sz="3200">
                <a:latin typeface="Montserrat ExtraBold" panose="00000900000000000000" pitchFamily="2" charset="0"/>
                <a:ea typeface="맑은 고딕"/>
              </a:rPr>
              <a:t>Facility</a:t>
            </a:r>
            <a:r>
              <a:rPr lang="en-US" altLang="ko-KR" sz="2800">
                <a:latin typeface="Montserrat" pitchFamily="2" charset="0"/>
                <a:ea typeface="맑은 고딕"/>
              </a:rPr>
              <a:t> (Deposit</a:t>
            </a:r>
            <a:r>
              <a:rPr lang="ko-KR" altLang="en-US" sz="2800">
                <a:latin typeface="Montserrat" pitchFamily="2" charset="0"/>
                <a:ea typeface="맑은 고딕"/>
              </a:rPr>
              <a:t> </a:t>
            </a:r>
            <a:r>
              <a:rPr lang="en-US" altLang="ko-KR" sz="2800">
                <a:latin typeface="Montserrat" pitchFamily="2" charset="0"/>
                <a:ea typeface="맑은 고딕"/>
              </a:rPr>
              <a:t>25,000,000, Monthly rent 21,000,000)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ACC4C7-3664-4923-5731-3B376379AFF1}"/>
              </a:ext>
            </a:extLst>
          </p:cNvPr>
          <p:cNvSpPr txBox="1"/>
          <p:nvPr/>
        </p:nvSpPr>
        <p:spPr>
          <a:xfrm>
            <a:off x="518864" y="5360016"/>
            <a:ext cx="108319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latin typeface="Montserrat ExtraBold" panose="00000900000000000000" pitchFamily="2" charset="0"/>
                <a:ea typeface="맑은 고딕"/>
              </a:rPr>
              <a:t>Delivery charge </a:t>
            </a:r>
            <a:r>
              <a:rPr lang="en-US" altLang="ko-KR" sz="2800">
                <a:latin typeface="Montserrat" pitchFamily="2" charset="0"/>
                <a:ea typeface="맑은 고딕"/>
              </a:rPr>
              <a:t>(2,500</a:t>
            </a:r>
            <a:r>
              <a:rPr lang="ko-KR" altLang="en-US" sz="2800">
                <a:latin typeface="Montserrat" pitchFamily="2" charset="0"/>
                <a:ea typeface="맑은 고딕"/>
              </a:rPr>
              <a:t> </a:t>
            </a:r>
            <a:r>
              <a:rPr lang="en-US" altLang="ko-KR" sz="2800">
                <a:latin typeface="Montserrat" pitchFamily="2" charset="0"/>
                <a:ea typeface="맑은 고딕"/>
              </a:rPr>
              <a:t>*</a:t>
            </a:r>
            <a:r>
              <a:rPr lang="ko-KR" altLang="en-US" sz="2800">
                <a:latin typeface="Montserrat" pitchFamily="2" charset="0"/>
                <a:ea typeface="맑은 고딕"/>
              </a:rPr>
              <a:t> </a:t>
            </a:r>
            <a:r>
              <a:rPr lang="en-US" altLang="ko-KR" sz="2800">
                <a:latin typeface="Montserrat" pitchFamily="2" charset="0"/>
                <a:ea typeface="맑은 고딕"/>
              </a:rPr>
              <a:t>User</a:t>
            </a:r>
            <a:r>
              <a:rPr lang="ko-KR" altLang="en-US" sz="2800">
                <a:latin typeface="Montserrat" pitchFamily="2" charset="0"/>
                <a:ea typeface="맑은 고딕"/>
              </a:rPr>
              <a:t> </a:t>
            </a:r>
            <a:r>
              <a:rPr lang="en-US" altLang="ko-KR" sz="2800">
                <a:latin typeface="Montserrat" pitchFamily="2" charset="0"/>
                <a:ea typeface="맑은 고딕"/>
              </a:rPr>
              <a:t>*</a:t>
            </a:r>
            <a:r>
              <a:rPr lang="ko-KR" altLang="en-US" sz="2800">
                <a:latin typeface="Montserrat" pitchFamily="2" charset="0"/>
                <a:ea typeface="맑은 고딕"/>
              </a:rPr>
              <a:t> </a:t>
            </a:r>
            <a:r>
              <a:rPr lang="en-US" altLang="ko-KR" sz="2800">
                <a:latin typeface="Montserrat" pitchFamily="2" charset="0"/>
                <a:ea typeface="맑은 고딕"/>
              </a:rPr>
              <a:t>8)</a:t>
            </a:r>
          </a:p>
          <a:p>
            <a:pPr algn="ctr"/>
            <a:endParaRPr lang="ko-KR" altLang="en-US" sz="2800">
              <a:latin typeface="Montserrat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B589F-2FEB-866A-87C9-F17792AE78CC}"/>
              </a:ext>
            </a:extLst>
          </p:cNvPr>
          <p:cNvSpPr txBox="1"/>
          <p:nvPr/>
        </p:nvSpPr>
        <p:spPr>
          <a:xfrm>
            <a:off x="4634829" y="2746143"/>
            <a:ext cx="1198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ambria Math" panose="02040503050406030204" pitchFamily="18" charset="0"/>
                <a:ea typeface="Cambria Math" panose="02040503050406030204" pitchFamily="18" charset="0"/>
              </a:rPr>
              <a:t>(per year)</a:t>
            </a:r>
            <a:endParaRPr lang="ko-KR" altLang="en-US">
              <a:latin typeface="Cambria Math" panose="02040503050406030204" pitchFamily="18" charset="0"/>
            </a:endParaRPr>
          </a:p>
        </p:txBody>
      </p:sp>
      <p:pic>
        <p:nvPicPr>
          <p:cNvPr id="17" name="그래픽 16" descr="건물 윤곽선">
            <a:extLst>
              <a:ext uri="{FF2B5EF4-FFF2-40B4-BE49-F238E27FC236}">
                <a16:creationId xmlns:a16="http://schemas.microsoft.com/office/drawing/2014/main" id="{03C983D6-BF6D-1C8E-80A1-EBF259324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428" y="3439927"/>
            <a:ext cx="1180454" cy="1180454"/>
          </a:xfrm>
          <a:prstGeom prst="rect">
            <a:avLst/>
          </a:prstGeom>
        </p:spPr>
      </p:pic>
      <p:pic>
        <p:nvPicPr>
          <p:cNvPr id="23" name="그래픽 22" descr="상자 윤곽선">
            <a:extLst>
              <a:ext uri="{FF2B5EF4-FFF2-40B4-BE49-F238E27FC236}">
                <a16:creationId xmlns:a16="http://schemas.microsoft.com/office/drawing/2014/main" id="{E8E0B401-A445-B885-95D3-425C7348DE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862" y="5214183"/>
            <a:ext cx="914400" cy="914400"/>
          </a:xfrm>
          <a:prstGeom prst="rect">
            <a:avLst/>
          </a:prstGeom>
        </p:spPr>
      </p:pic>
      <p:pic>
        <p:nvPicPr>
          <p:cNvPr id="25" name="그래픽 24" descr="바퀴 달린 수레 단색으로 채워진">
            <a:extLst>
              <a:ext uri="{FF2B5EF4-FFF2-40B4-BE49-F238E27FC236}">
                <a16:creationId xmlns:a16="http://schemas.microsoft.com/office/drawing/2014/main" id="{CAB27076-324A-635D-C518-169910BF8E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5196" y="5229343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FA910-60FA-4085-E9C6-DA5A90E1D475}"/>
              </a:ext>
            </a:extLst>
          </p:cNvPr>
          <p:cNvSpPr txBox="1"/>
          <p:nvPr/>
        </p:nvSpPr>
        <p:spPr>
          <a:xfrm>
            <a:off x="1720755" y="4329221"/>
            <a:ext cx="300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* Gangnam-</a:t>
            </a:r>
            <a:r>
              <a:rPr lang="en-US" altLang="ko-KR" sz="2000" err="1">
                <a:solidFill>
                  <a:schemeClr val="accent1"/>
                </a:solidFill>
              </a:rPr>
              <a:t>gu</a:t>
            </a:r>
            <a:r>
              <a:rPr lang="en-US" altLang="ko-KR" sz="2000">
                <a:solidFill>
                  <a:schemeClr val="accent1"/>
                </a:solidFill>
              </a:rPr>
              <a:t>, Seoul</a:t>
            </a:r>
          </a:p>
        </p:txBody>
      </p:sp>
    </p:spTree>
    <p:extLst>
      <p:ext uri="{BB962C8B-B14F-4D97-AF65-F5344CB8AC3E}">
        <p14:creationId xmlns:p14="http://schemas.microsoft.com/office/powerpoint/2010/main" val="24930556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F4C64A2-9982-4FCB-EB3A-801DE56712D1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35AE9-9238-E41B-EB82-8E1FFB6FE388}"/>
              </a:ext>
            </a:extLst>
          </p:cNvPr>
          <p:cNvSpPr txBox="1"/>
          <p:nvPr/>
        </p:nvSpPr>
        <p:spPr>
          <a:xfrm>
            <a:off x="1346254" y="-3882"/>
            <a:ext cx="86228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Item Identification</a:t>
            </a:r>
            <a:endParaRPr lang="ko-KR" altLang="en-US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EE480-B10A-38B7-E299-24D19B927F97}"/>
              </a:ext>
            </a:extLst>
          </p:cNvPr>
          <p:cNvSpPr txBox="1"/>
          <p:nvPr/>
        </p:nvSpPr>
        <p:spPr>
          <a:xfrm>
            <a:off x="62712" y="175313"/>
            <a:ext cx="413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1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07855F-7FEB-45F0-1629-40A9ABAA4885}"/>
              </a:ext>
            </a:extLst>
          </p:cNvPr>
          <p:cNvSpPr txBox="1"/>
          <p:nvPr/>
        </p:nvSpPr>
        <p:spPr>
          <a:xfrm>
            <a:off x="-9526" y="1104114"/>
            <a:ext cx="4533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Cost item</a:t>
            </a:r>
            <a:endParaRPr lang="ko-KR" altLang="en-US" sz="48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ED669CD-48EC-9BD1-0BFC-D8FD7E20844D}"/>
              </a:ext>
            </a:extLst>
          </p:cNvPr>
          <p:cNvGrpSpPr/>
          <p:nvPr/>
        </p:nvGrpSpPr>
        <p:grpSpPr>
          <a:xfrm>
            <a:off x="269660" y="2310309"/>
            <a:ext cx="4365171" cy="805166"/>
            <a:chOff x="235458" y="2371470"/>
            <a:chExt cx="4812632" cy="1107996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0DD0CBBF-FC40-D25E-960B-5F6B8FCCEC05}"/>
                </a:ext>
              </a:extLst>
            </p:cNvPr>
            <p:cNvSpPr/>
            <p:nvPr/>
          </p:nvSpPr>
          <p:spPr>
            <a:xfrm>
              <a:off x="235458" y="2371470"/>
              <a:ext cx="4812632" cy="1107996"/>
            </a:xfrm>
            <a:prstGeom prst="roundRect">
              <a:avLst/>
            </a:prstGeom>
            <a:solidFill>
              <a:srgbClr val="F3C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C9AD94-A1D9-99C0-61DB-B7818C95A864}"/>
                </a:ext>
              </a:extLst>
            </p:cNvPr>
            <p:cNvSpPr txBox="1"/>
            <p:nvPr/>
          </p:nvSpPr>
          <p:spPr>
            <a:xfrm>
              <a:off x="1698730" y="2489086"/>
              <a:ext cx="1886086" cy="93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800">
                  <a:latin typeface="Montserrat ExtraBold" pitchFamily="2" charset="0"/>
                </a:rPr>
                <a:t>M &amp; O</a:t>
              </a:r>
              <a:endParaRPr lang="ko-KR" altLang="en-US" sz="3800">
                <a:latin typeface="Montserrat ExtraBold" pitchFamily="2" charset="0"/>
              </a:endParaRPr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56AF9EA-85EA-CE48-053B-960FDCC703F4}"/>
              </a:ext>
            </a:extLst>
          </p:cNvPr>
          <p:cNvSpPr/>
          <p:nvPr/>
        </p:nvSpPr>
        <p:spPr>
          <a:xfrm>
            <a:off x="269660" y="3348655"/>
            <a:ext cx="11454254" cy="14204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CF4317-5CD0-9C26-7AC2-1BDE985D3FCD}"/>
              </a:ext>
            </a:extLst>
          </p:cNvPr>
          <p:cNvSpPr txBox="1"/>
          <p:nvPr/>
        </p:nvSpPr>
        <p:spPr>
          <a:xfrm>
            <a:off x="331596" y="3709781"/>
            <a:ext cx="11330381" cy="663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 algn="l">
              <a:lnSpc>
                <a:spcPct val="110000"/>
              </a:lnSpc>
            </a:pPr>
            <a:r>
              <a:rPr lang="en-US" altLang="ko-KR" sz="3600">
                <a:latin typeface="Montserrat ExtraBold" panose="00000900000000000000" pitchFamily="2" charset="0"/>
                <a:ea typeface="맑은 고딕"/>
              </a:rPr>
              <a:t>Salaries</a:t>
            </a:r>
            <a:r>
              <a:rPr lang="ko-KR" altLang="en-US" sz="3200">
                <a:latin typeface="Montserrat" pitchFamily="2" charset="0"/>
                <a:ea typeface="맑은 고딕"/>
              </a:rPr>
              <a:t> </a:t>
            </a:r>
            <a:r>
              <a:rPr lang="en-US" altLang="ko-KR" sz="3200">
                <a:latin typeface="Montserrat" pitchFamily="2" charset="0"/>
                <a:ea typeface="맑은 고딕"/>
              </a:rPr>
              <a:t>(60,000,000 * 6 person) = 360,000,000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B589F-2FEB-866A-87C9-F17792AE78CC}"/>
              </a:ext>
            </a:extLst>
          </p:cNvPr>
          <p:cNvSpPr txBox="1"/>
          <p:nvPr/>
        </p:nvSpPr>
        <p:spPr>
          <a:xfrm>
            <a:off x="4634829" y="2746143"/>
            <a:ext cx="1198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ambria Math" panose="02040503050406030204" pitchFamily="18" charset="0"/>
                <a:ea typeface="Cambria Math" panose="02040503050406030204" pitchFamily="18" charset="0"/>
              </a:rPr>
              <a:t>(per year)</a:t>
            </a:r>
            <a:endParaRPr lang="ko-KR" altLang="en-US">
              <a:latin typeface="Cambria Math" panose="02040503050406030204" pitchFamily="18" charset="0"/>
            </a:endParaRPr>
          </a:p>
        </p:txBody>
      </p:sp>
      <p:pic>
        <p:nvPicPr>
          <p:cNvPr id="12" name="그래픽 11" descr="남자 집단 단색으로 채워진">
            <a:extLst>
              <a:ext uri="{FF2B5EF4-FFF2-40B4-BE49-F238E27FC236}">
                <a16:creationId xmlns:a16="http://schemas.microsoft.com/office/drawing/2014/main" id="{5190B945-E42C-2B11-F6F5-37D522CCF3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868" y="3601688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F7CCCF-CE3B-4942-F5FC-0E2AF69347D6}"/>
              </a:ext>
            </a:extLst>
          </p:cNvPr>
          <p:cNvSpPr txBox="1"/>
          <p:nvPr/>
        </p:nvSpPr>
        <p:spPr>
          <a:xfrm>
            <a:off x="8958239" y="2781955"/>
            <a:ext cx="28764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/>
              <a:t>Manager 2 person</a:t>
            </a:r>
          </a:p>
        </p:txBody>
      </p:sp>
      <p:pic>
        <p:nvPicPr>
          <p:cNvPr id="17" name="그래픽 16" descr="남성 프로그래머 단색으로 채워진">
            <a:extLst>
              <a:ext uri="{FF2B5EF4-FFF2-40B4-BE49-F238E27FC236}">
                <a16:creationId xmlns:a16="http://schemas.microsoft.com/office/drawing/2014/main" id="{6719EA8B-B2D2-993A-C1F2-86C5F3B7AD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01267" y="2054208"/>
            <a:ext cx="556971" cy="556971"/>
          </a:xfrm>
          <a:prstGeom prst="rect">
            <a:avLst/>
          </a:prstGeom>
        </p:spPr>
      </p:pic>
      <p:pic>
        <p:nvPicPr>
          <p:cNvPr id="19" name="그래픽 18" descr="남성 사무직 근로자 단색으로 채워진">
            <a:extLst>
              <a:ext uri="{FF2B5EF4-FFF2-40B4-BE49-F238E27FC236}">
                <a16:creationId xmlns:a16="http://schemas.microsoft.com/office/drawing/2014/main" id="{BD0557BE-62B5-C3BC-D5A1-6D4EE5AAB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01267" y="2694693"/>
            <a:ext cx="556972" cy="55697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BE885F2-1723-388D-A333-7D0F59C53B6F}"/>
              </a:ext>
            </a:extLst>
          </p:cNvPr>
          <p:cNvSpPr txBox="1"/>
          <p:nvPr/>
        </p:nvSpPr>
        <p:spPr>
          <a:xfrm>
            <a:off x="8958239" y="2233227"/>
            <a:ext cx="28764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/>
              <a:t>Developer 4 person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5638FAD-951E-6C5B-699A-A1FC186A4B36}"/>
              </a:ext>
            </a:extLst>
          </p:cNvPr>
          <p:cNvSpPr/>
          <p:nvPr/>
        </p:nvSpPr>
        <p:spPr>
          <a:xfrm>
            <a:off x="269660" y="5360016"/>
            <a:ext cx="11831065" cy="98463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7E00D6-2C5C-24E3-94C2-D66EBFF5BB36}"/>
              </a:ext>
            </a:extLst>
          </p:cNvPr>
          <p:cNvSpPr txBox="1"/>
          <p:nvPr/>
        </p:nvSpPr>
        <p:spPr>
          <a:xfrm>
            <a:off x="891115" y="5590722"/>
            <a:ext cx="10588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Montserrat ExtraBold" panose="00000900000000000000" pitchFamily="2" charset="0"/>
                <a:ea typeface="맑은 고딕"/>
              </a:rPr>
              <a:t>Marketing  Cost </a:t>
            </a:r>
            <a:r>
              <a:rPr lang="en-US" altLang="ko-KR" sz="2800">
                <a:latin typeface="Montserrat" pitchFamily="2" charset="0"/>
                <a:ea typeface="맑은 고딕"/>
              </a:rPr>
              <a:t>(Total of commission from vendor * 0.2) </a:t>
            </a:r>
          </a:p>
        </p:txBody>
      </p:sp>
    </p:spTree>
    <p:extLst>
      <p:ext uri="{BB962C8B-B14F-4D97-AF65-F5344CB8AC3E}">
        <p14:creationId xmlns:p14="http://schemas.microsoft.com/office/powerpoint/2010/main" val="11883538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F4C64A2-9982-4FCB-EB3A-801DE56712D1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35AE9-9238-E41B-EB82-8E1FFB6FE388}"/>
              </a:ext>
            </a:extLst>
          </p:cNvPr>
          <p:cNvSpPr txBox="1"/>
          <p:nvPr/>
        </p:nvSpPr>
        <p:spPr>
          <a:xfrm>
            <a:off x="1346254" y="-3882"/>
            <a:ext cx="86228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Item Identification</a:t>
            </a:r>
            <a:endParaRPr lang="ko-KR" altLang="en-US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EE480-B10A-38B7-E299-24D19B927F97}"/>
              </a:ext>
            </a:extLst>
          </p:cNvPr>
          <p:cNvSpPr txBox="1"/>
          <p:nvPr/>
        </p:nvSpPr>
        <p:spPr>
          <a:xfrm>
            <a:off x="62712" y="175313"/>
            <a:ext cx="413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1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07855F-7FEB-45F0-1629-40A9ABAA4885}"/>
              </a:ext>
            </a:extLst>
          </p:cNvPr>
          <p:cNvSpPr txBox="1"/>
          <p:nvPr/>
        </p:nvSpPr>
        <p:spPr>
          <a:xfrm>
            <a:off x="-9526" y="1104114"/>
            <a:ext cx="4533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Cost item</a:t>
            </a:r>
            <a:endParaRPr lang="ko-KR" altLang="en-US" sz="48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ED669CD-48EC-9BD1-0BFC-D8FD7E20844D}"/>
              </a:ext>
            </a:extLst>
          </p:cNvPr>
          <p:cNvGrpSpPr/>
          <p:nvPr/>
        </p:nvGrpSpPr>
        <p:grpSpPr>
          <a:xfrm>
            <a:off x="269660" y="2310309"/>
            <a:ext cx="4365171" cy="805166"/>
            <a:chOff x="235458" y="2371470"/>
            <a:chExt cx="4812632" cy="1107996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0DD0CBBF-FC40-D25E-960B-5F6B8FCCEC05}"/>
                </a:ext>
              </a:extLst>
            </p:cNvPr>
            <p:cNvSpPr/>
            <p:nvPr/>
          </p:nvSpPr>
          <p:spPr>
            <a:xfrm>
              <a:off x="235458" y="2371470"/>
              <a:ext cx="4812632" cy="1107996"/>
            </a:xfrm>
            <a:prstGeom prst="roundRect">
              <a:avLst/>
            </a:prstGeom>
            <a:solidFill>
              <a:srgbClr val="F3C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C9AD94-A1D9-99C0-61DB-B7818C95A864}"/>
                </a:ext>
              </a:extLst>
            </p:cNvPr>
            <p:cNvSpPr txBox="1"/>
            <p:nvPr/>
          </p:nvSpPr>
          <p:spPr>
            <a:xfrm>
              <a:off x="1698730" y="2489086"/>
              <a:ext cx="1886086" cy="93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800">
                  <a:latin typeface="Montserrat ExtraBold" pitchFamily="2" charset="0"/>
                </a:rPr>
                <a:t>M &amp; O</a:t>
              </a:r>
              <a:endParaRPr lang="ko-KR" altLang="en-US" sz="3800">
                <a:latin typeface="Montserrat ExtraBold" pitchFamily="2" charset="0"/>
              </a:endParaRPr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56AF9EA-85EA-CE48-053B-960FDCC703F4}"/>
              </a:ext>
            </a:extLst>
          </p:cNvPr>
          <p:cNvSpPr/>
          <p:nvPr/>
        </p:nvSpPr>
        <p:spPr>
          <a:xfrm>
            <a:off x="269660" y="3401632"/>
            <a:ext cx="11454254" cy="80516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CF4317-5CD0-9C26-7AC2-1BDE985D3FCD}"/>
              </a:ext>
            </a:extLst>
          </p:cNvPr>
          <p:cNvSpPr txBox="1"/>
          <p:nvPr/>
        </p:nvSpPr>
        <p:spPr>
          <a:xfrm>
            <a:off x="-726549" y="3512722"/>
            <a:ext cx="12450463" cy="536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 algn="l">
              <a:lnSpc>
                <a:spcPct val="110000"/>
              </a:lnSpc>
            </a:pPr>
            <a:r>
              <a:rPr lang="en-US" altLang="ko-KR" sz="2800">
                <a:latin typeface="Montserrat ExtraBold" panose="00000900000000000000" pitchFamily="2" charset="0"/>
                <a:ea typeface="맑은 고딕"/>
              </a:rPr>
              <a:t>SW Operating </a:t>
            </a:r>
            <a:r>
              <a:rPr lang="en-US" altLang="ko-KR" sz="2800">
                <a:latin typeface="+mj-lt"/>
                <a:ea typeface="맑은 고딕"/>
              </a:rPr>
              <a:t>(Virtual machine, Database, App service, Git 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B589F-2FEB-866A-87C9-F17792AE78CC}"/>
              </a:ext>
            </a:extLst>
          </p:cNvPr>
          <p:cNvSpPr txBox="1"/>
          <p:nvPr/>
        </p:nvSpPr>
        <p:spPr>
          <a:xfrm>
            <a:off x="4634829" y="2746143"/>
            <a:ext cx="1198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ambria Math" panose="02040503050406030204" pitchFamily="18" charset="0"/>
                <a:ea typeface="Cambria Math" panose="02040503050406030204" pitchFamily="18" charset="0"/>
              </a:rPr>
              <a:t>(per year)</a:t>
            </a:r>
            <a:endParaRPr lang="ko-KR" altLang="en-US">
              <a:latin typeface="Cambria Math" panose="02040503050406030204" pitchFamily="18" charset="0"/>
            </a:endParaRPr>
          </a:p>
        </p:txBody>
      </p:sp>
      <p:graphicFrame>
        <p:nvGraphicFramePr>
          <p:cNvPr id="15" name="표 8">
            <a:extLst>
              <a:ext uri="{FF2B5EF4-FFF2-40B4-BE49-F238E27FC236}">
                <a16:creationId xmlns:a16="http://schemas.microsoft.com/office/drawing/2014/main" id="{26E23B65-B263-BBD8-E29A-9122F9FAED1B}"/>
              </a:ext>
            </a:extLst>
          </p:cNvPr>
          <p:cNvGraphicFramePr>
            <a:graphicFrameLocks noGrp="1"/>
          </p:cNvGraphicFramePr>
          <p:nvPr/>
        </p:nvGraphicFramePr>
        <p:xfrm>
          <a:off x="269660" y="4399565"/>
          <a:ext cx="6485666" cy="236504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242833">
                  <a:extLst>
                    <a:ext uri="{9D8B030D-6E8A-4147-A177-3AD203B41FA5}">
                      <a16:colId xmlns:a16="http://schemas.microsoft.com/office/drawing/2014/main" val="1019246559"/>
                    </a:ext>
                  </a:extLst>
                </a:gridCol>
                <a:gridCol w="3242833">
                  <a:extLst>
                    <a:ext uri="{9D8B030D-6E8A-4147-A177-3AD203B41FA5}">
                      <a16:colId xmlns:a16="http://schemas.microsoft.com/office/drawing/2014/main" val="872623763"/>
                    </a:ext>
                  </a:extLst>
                </a:gridCol>
              </a:tblGrid>
              <a:tr h="4730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Virtual Machine</a:t>
                      </a:r>
                      <a:endParaRPr lang="ko-KR" altLang="en-US" sz="1800" b="1"/>
                    </a:p>
                  </a:txBody>
                  <a:tcPr anchor="ctr">
                    <a:solidFill>
                      <a:srgbClr val="F3C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219,693</a:t>
                      </a:r>
                      <a:endParaRPr lang="ko-KR" altLang="en-US" sz="1800" b="1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343024"/>
                  </a:ext>
                </a:extLst>
              </a:tr>
              <a:tr h="4730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Azure SQL Database</a:t>
                      </a:r>
                      <a:endParaRPr lang="ko-KR" altLang="en-US" sz="1800" b="1"/>
                    </a:p>
                  </a:txBody>
                  <a:tcPr anchor="ctr">
                    <a:solidFill>
                      <a:srgbClr val="F3C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537,059</a:t>
                      </a:r>
                      <a:endParaRPr lang="ko-KR" altLang="en-US" sz="1800" b="1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149092"/>
                  </a:ext>
                </a:extLst>
              </a:tr>
              <a:tr h="4730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App Service</a:t>
                      </a:r>
                      <a:endParaRPr lang="ko-KR" altLang="en-US" sz="1800" b="1"/>
                    </a:p>
                  </a:txBody>
                  <a:tcPr anchor="ctr">
                    <a:solidFill>
                      <a:srgbClr val="F3C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78,837</a:t>
                      </a:r>
                      <a:endParaRPr lang="ko-KR" altLang="en-US" sz="1800" b="1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802279"/>
                  </a:ext>
                </a:extLst>
              </a:tr>
              <a:tr h="4730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Git</a:t>
                      </a:r>
                      <a:endParaRPr lang="ko-KR" altLang="en-US" sz="1800" b="1"/>
                    </a:p>
                  </a:txBody>
                  <a:tcPr anchor="ctr">
                    <a:solidFill>
                      <a:srgbClr val="F3C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166,608</a:t>
                      </a:r>
                      <a:endParaRPr lang="ko-KR" altLang="en-US" sz="1800" b="1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569235"/>
                  </a:ext>
                </a:extLst>
              </a:tr>
              <a:tr h="4730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Total(Month)</a:t>
                      </a:r>
                      <a:endParaRPr lang="ko-KR" altLang="en-US" sz="1800" b="1"/>
                    </a:p>
                  </a:txBody>
                  <a:tcPr anchor="ctr">
                    <a:solidFill>
                      <a:srgbClr val="F3C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1,002,197</a:t>
                      </a:r>
                      <a:endParaRPr lang="ko-KR" altLang="en-US" sz="1800" b="1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202426"/>
                  </a:ext>
                </a:extLst>
              </a:tr>
            </a:tbl>
          </a:graphicData>
        </a:graphic>
      </p:graphicFrame>
      <p:pic>
        <p:nvPicPr>
          <p:cNvPr id="21" name="그래픽 20" descr="오른쪽 화살표 단색으로 채워진">
            <a:extLst>
              <a:ext uri="{FF2B5EF4-FFF2-40B4-BE49-F238E27FC236}">
                <a16:creationId xmlns:a16="http://schemas.microsoft.com/office/drawing/2014/main" id="{0D691184-63E3-9AD7-E926-5B41DC3D4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6337" y="5124887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6A97B89-89C8-FD56-2369-7EAAD7E4C473}"/>
              </a:ext>
            </a:extLst>
          </p:cNvPr>
          <p:cNvSpPr txBox="1"/>
          <p:nvPr/>
        </p:nvSpPr>
        <p:spPr>
          <a:xfrm>
            <a:off x="8636871" y="4979830"/>
            <a:ext cx="2664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Montserrat ExtraBold" pitchFamily="2" charset="0"/>
              </a:rPr>
              <a:t>Total (year)</a:t>
            </a:r>
            <a:endParaRPr lang="ko-KR" altLang="en-US" sz="3200">
              <a:latin typeface="Montserrat ExtraBold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1895FB-1A65-F1D5-28BF-44AE0A0571B9}"/>
              </a:ext>
            </a:extLst>
          </p:cNvPr>
          <p:cNvSpPr txBox="1"/>
          <p:nvPr/>
        </p:nvSpPr>
        <p:spPr>
          <a:xfrm>
            <a:off x="8636871" y="5564605"/>
            <a:ext cx="2653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Montserrat ExtraBold" pitchFamily="2" charset="0"/>
              </a:rPr>
              <a:t>: 12,026,364</a:t>
            </a:r>
            <a:endParaRPr lang="ko-KR" altLang="en-US" sz="3200">
              <a:latin typeface="Montserrat ExtraBold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2669A5-40DC-B151-EFB1-21DB7686B564}"/>
              </a:ext>
            </a:extLst>
          </p:cNvPr>
          <p:cNvSpPr txBox="1"/>
          <p:nvPr/>
        </p:nvSpPr>
        <p:spPr>
          <a:xfrm>
            <a:off x="8487276" y="1293395"/>
            <a:ext cx="45318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+mn-lt"/>
                <a:cs typeface="+mn-lt"/>
                <a:hlinkClick r:id="rId4"/>
              </a:rPr>
              <a:t>가격</a:t>
            </a:r>
            <a:r>
              <a:rPr lang="en-US" altLang="ko-KR">
                <a:ea typeface="+mn-lt"/>
                <a:cs typeface="+mn-lt"/>
                <a:hlinkClick r:id="rId4"/>
              </a:rPr>
              <a:t> </a:t>
            </a:r>
            <a:r>
              <a:rPr lang="ko-KR" altLang="en-US">
                <a:ea typeface="+mn-lt"/>
                <a:cs typeface="+mn-lt"/>
                <a:hlinkClick r:id="rId4"/>
              </a:rPr>
              <a:t>계산기</a:t>
            </a:r>
            <a:r>
              <a:rPr lang="en-US">
                <a:ea typeface="+mn-lt"/>
                <a:cs typeface="+mn-lt"/>
                <a:hlinkClick r:id="rId4"/>
              </a:rPr>
              <a:t> | Microsoft Azure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159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4B0658D-093D-393C-D28D-88BC0463474D}"/>
              </a:ext>
            </a:extLst>
          </p:cNvPr>
          <p:cNvGrpSpPr/>
          <p:nvPr/>
        </p:nvGrpSpPr>
        <p:grpSpPr>
          <a:xfrm>
            <a:off x="153730" y="-238125"/>
            <a:ext cx="4392870" cy="1015663"/>
            <a:chOff x="-73884" y="1899589"/>
            <a:chExt cx="4392870" cy="101566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B1889E-1AD9-1AB0-C460-D878CC3BEDD4}"/>
                </a:ext>
              </a:extLst>
            </p:cNvPr>
            <p:cNvSpPr txBox="1"/>
            <p:nvPr/>
          </p:nvSpPr>
          <p:spPr>
            <a:xfrm>
              <a:off x="481076" y="1899589"/>
              <a:ext cx="383791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>
                  <a:solidFill>
                    <a:schemeClr val="bg1">
                      <a:lumMod val="85000"/>
                    </a:schemeClr>
                  </a:solidFill>
                  <a:latin typeface="Montserrat ExtraBold" pitchFamily="2" charset="0"/>
                </a:rPr>
                <a:t>Our Item</a:t>
              </a:r>
              <a:endParaRPr lang="ko-KR" altLang="en-US" sz="6000">
                <a:solidFill>
                  <a:schemeClr val="bg1">
                    <a:lumMod val="85000"/>
                  </a:schemeClr>
                </a:solidFill>
                <a:latin typeface="Montserrat ExtraBold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369629-CF61-74DB-8477-5E2C32653FC6}"/>
                </a:ext>
              </a:extLst>
            </p:cNvPr>
            <p:cNvSpPr txBox="1"/>
            <p:nvPr/>
          </p:nvSpPr>
          <p:spPr>
            <a:xfrm>
              <a:off x="-73884" y="2053477"/>
              <a:ext cx="55496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>
                  <a:solidFill>
                    <a:schemeClr val="bg1">
                      <a:lumMod val="85000"/>
                    </a:schemeClr>
                  </a:solidFill>
                  <a:latin typeface="Montserrat Black" pitchFamily="2" charset="0"/>
                </a:rPr>
                <a:t>1.</a:t>
              </a:r>
              <a:endParaRPr lang="ko-KR" altLang="en-US" sz="4000">
                <a:solidFill>
                  <a:schemeClr val="bg1">
                    <a:lumMod val="85000"/>
                  </a:schemeClr>
                </a:solidFill>
                <a:latin typeface="Montserrat Black" pitchFamily="2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92C4996-2258-C7E8-AC01-6A20E4D27024}"/>
              </a:ext>
            </a:extLst>
          </p:cNvPr>
          <p:cNvSpPr txBox="1"/>
          <p:nvPr/>
        </p:nvSpPr>
        <p:spPr>
          <a:xfrm>
            <a:off x="431210" y="118605"/>
            <a:ext cx="61473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>
                <a:latin typeface="Montserrat ExtraBold" pitchFamily="2" charset="0"/>
              </a:rPr>
              <a:t>About Co-Sub</a:t>
            </a:r>
            <a:endParaRPr lang="ko-KR" altLang="en-US" sz="6000">
              <a:latin typeface="Montserrat ExtraBold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7B55B11-C7D3-B1B2-694A-D4948F5F8630}"/>
              </a:ext>
            </a:extLst>
          </p:cNvPr>
          <p:cNvSpPr txBox="1"/>
          <p:nvPr/>
        </p:nvSpPr>
        <p:spPr>
          <a:xfrm>
            <a:off x="0" y="1134268"/>
            <a:ext cx="41665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Motivation</a:t>
            </a:r>
            <a:endParaRPr lang="ko-KR" altLang="en-US" sz="54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CD2599-66A6-B083-5B9E-C8DF2D8F06AE}"/>
              </a:ext>
            </a:extLst>
          </p:cNvPr>
          <p:cNvSpPr txBox="1"/>
          <p:nvPr/>
        </p:nvSpPr>
        <p:spPr>
          <a:xfrm>
            <a:off x="3702436" y="2115661"/>
            <a:ext cx="9437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latin typeface="+mj-lt"/>
              </a:rPr>
              <a:t>What is personal color?</a:t>
            </a:r>
            <a:endParaRPr lang="ko-KR" altLang="en-US" sz="2400">
              <a:latin typeface="+mj-lt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306F8D0-9C64-23B7-C8C1-38FB08BAA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574" y="3694274"/>
            <a:ext cx="6137806" cy="2655972"/>
          </a:xfrm>
          <a:prstGeom prst="rect">
            <a:avLst/>
          </a:prstGeom>
        </p:spPr>
      </p:pic>
      <p:pic>
        <p:nvPicPr>
          <p:cNvPr id="1030" name="Picture 6" descr="먼저 자신의 톤을 알아야하는 이유가 무엇일까요 ??&#10;톤을 흔히 퍼스널 컬러라고도 해요&#10;퍼스널 컬러란 ! 개인이 가진 신체색과 잘 어울리는 컬러에요&#10;이 컬러들을 잘 사용하면 피부가 화사해보이고 더욱 생기가 돌지만😆 자신과 어울리지 않는 퍼스널컬러를 쓰면 피부가 더 칙칙해 보이고 어두워 볼 수 있어요🥺&#10;그리고 내가 아무리 웜이라고 해도 봄웜, 갈웜이 있고 쿨이라고 해도 여쿨, 겨쿨이 있으니 잘 봐주시길 바라요 ☺💫">
            <a:extLst>
              <a:ext uri="{FF2B5EF4-FFF2-40B4-BE49-F238E27FC236}">
                <a16:creationId xmlns:a16="http://schemas.microsoft.com/office/drawing/2014/main" id="{3DFEF0FF-B1F3-AC60-BFDC-63F75A42D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022" y="3673462"/>
            <a:ext cx="2613503" cy="2666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29169E-B41D-F70B-D01B-2B4226F258B8}"/>
              </a:ext>
            </a:extLst>
          </p:cNvPr>
          <p:cNvSpPr txBox="1"/>
          <p:nvPr/>
        </p:nvSpPr>
        <p:spPr>
          <a:xfrm>
            <a:off x="2083262" y="2905019"/>
            <a:ext cx="9437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rgbClr val="000000"/>
                </a:solidFill>
                <a:latin typeface="Montserrat Medium" pitchFamily="2" charset="0"/>
              </a:rPr>
              <a:t>: C</a:t>
            </a:r>
            <a:r>
              <a:rPr lang="en-US" altLang="ko-KR" sz="2000" b="0" i="0">
                <a:solidFill>
                  <a:srgbClr val="000000"/>
                </a:solidFill>
                <a:effectLst/>
                <a:latin typeface="Montserrat Medium" pitchFamily="2" charset="0"/>
              </a:rPr>
              <a:t>olor that best matches the color of the individual's body</a:t>
            </a:r>
            <a:endParaRPr lang="ko-KR" altLang="en-US" sz="2000">
              <a:latin typeface="Montserrat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2200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F4C64A2-9982-4FCB-EB3A-801DE56712D1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35AE9-9238-E41B-EB82-8E1FFB6FE388}"/>
              </a:ext>
            </a:extLst>
          </p:cNvPr>
          <p:cNvSpPr txBox="1"/>
          <p:nvPr/>
        </p:nvSpPr>
        <p:spPr>
          <a:xfrm>
            <a:off x="1346254" y="-3882"/>
            <a:ext cx="86228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Item Identification</a:t>
            </a:r>
            <a:endParaRPr lang="ko-KR" altLang="en-US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EE480-B10A-38B7-E299-24D19B927F97}"/>
              </a:ext>
            </a:extLst>
          </p:cNvPr>
          <p:cNvSpPr txBox="1"/>
          <p:nvPr/>
        </p:nvSpPr>
        <p:spPr>
          <a:xfrm>
            <a:off x="62712" y="175313"/>
            <a:ext cx="413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1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07855F-7FEB-45F0-1629-40A9ABAA4885}"/>
              </a:ext>
            </a:extLst>
          </p:cNvPr>
          <p:cNvSpPr txBox="1"/>
          <p:nvPr/>
        </p:nvSpPr>
        <p:spPr>
          <a:xfrm>
            <a:off x="-9526" y="1104114"/>
            <a:ext cx="4533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Cost item</a:t>
            </a:r>
            <a:endParaRPr lang="ko-KR" altLang="en-US" sz="48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ED669CD-48EC-9BD1-0BFC-D8FD7E20844D}"/>
              </a:ext>
            </a:extLst>
          </p:cNvPr>
          <p:cNvGrpSpPr/>
          <p:nvPr/>
        </p:nvGrpSpPr>
        <p:grpSpPr>
          <a:xfrm>
            <a:off x="269660" y="2310309"/>
            <a:ext cx="4365171" cy="805166"/>
            <a:chOff x="235458" y="2371470"/>
            <a:chExt cx="4812632" cy="1107996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0DD0CBBF-FC40-D25E-960B-5F6B8FCCEC05}"/>
                </a:ext>
              </a:extLst>
            </p:cNvPr>
            <p:cNvSpPr/>
            <p:nvPr/>
          </p:nvSpPr>
          <p:spPr>
            <a:xfrm>
              <a:off x="235458" y="2371470"/>
              <a:ext cx="4812632" cy="1107996"/>
            </a:xfrm>
            <a:prstGeom prst="roundRect">
              <a:avLst/>
            </a:prstGeom>
            <a:solidFill>
              <a:srgbClr val="F3C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C9AD94-A1D9-99C0-61DB-B7818C95A864}"/>
                </a:ext>
              </a:extLst>
            </p:cNvPr>
            <p:cNvSpPr txBox="1"/>
            <p:nvPr/>
          </p:nvSpPr>
          <p:spPr>
            <a:xfrm>
              <a:off x="1698730" y="2489086"/>
              <a:ext cx="2149418" cy="93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800">
                  <a:latin typeface="Montserrat ExtraBold" pitchFamily="2" charset="0"/>
                </a:rPr>
                <a:t>Others</a:t>
              </a:r>
              <a:endParaRPr lang="ko-KR" altLang="en-US" sz="3800">
                <a:latin typeface="Montserrat ExtraBold" pitchFamily="2" charset="0"/>
              </a:endParaRPr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56AF9EA-85EA-CE48-053B-960FDCC703F4}"/>
              </a:ext>
            </a:extLst>
          </p:cNvPr>
          <p:cNvSpPr/>
          <p:nvPr/>
        </p:nvSpPr>
        <p:spPr>
          <a:xfrm>
            <a:off x="269660" y="3363684"/>
            <a:ext cx="11454254" cy="96161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CF4317-5CD0-9C26-7AC2-1BDE985D3FCD}"/>
              </a:ext>
            </a:extLst>
          </p:cNvPr>
          <p:cNvSpPr txBox="1"/>
          <p:nvPr/>
        </p:nvSpPr>
        <p:spPr>
          <a:xfrm>
            <a:off x="1041012" y="3512764"/>
            <a:ext cx="8964386" cy="663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 algn="l">
              <a:lnSpc>
                <a:spcPct val="110000"/>
              </a:lnSpc>
            </a:pPr>
            <a:r>
              <a:rPr lang="en-US" altLang="ko-KR" sz="3600">
                <a:latin typeface="Montserrat ExtraBold" panose="00000900000000000000" pitchFamily="2" charset="0"/>
                <a:ea typeface="맑은 고딕"/>
              </a:rPr>
              <a:t>Interest</a:t>
            </a:r>
            <a:r>
              <a:rPr lang="ko-KR" altLang="en-US" sz="3200">
                <a:latin typeface="Montserrat" pitchFamily="2" charset="0"/>
                <a:ea typeface="맑은 고딕"/>
              </a:rPr>
              <a:t> </a:t>
            </a:r>
            <a:r>
              <a:rPr lang="en-US" altLang="ko-KR" sz="3200">
                <a:latin typeface="Montserrat" pitchFamily="2" charset="0"/>
                <a:ea typeface="맑은 고딕"/>
              </a:rPr>
              <a:t>(Debt * Debt interest rate)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B589F-2FEB-866A-87C9-F17792AE78CC}"/>
              </a:ext>
            </a:extLst>
          </p:cNvPr>
          <p:cNvSpPr txBox="1"/>
          <p:nvPr/>
        </p:nvSpPr>
        <p:spPr>
          <a:xfrm>
            <a:off x="4634829" y="2746143"/>
            <a:ext cx="1198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ambria Math" panose="02040503050406030204" pitchFamily="18" charset="0"/>
                <a:ea typeface="Cambria Math" panose="02040503050406030204" pitchFamily="18" charset="0"/>
              </a:rPr>
              <a:t>(per year)</a:t>
            </a:r>
            <a:endParaRPr lang="ko-KR" altLang="en-US">
              <a:latin typeface="Cambria Math" panose="02040503050406030204" pitchFamily="18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CDF64E7-4832-779B-4DF6-7A1E34CDC484}"/>
              </a:ext>
            </a:extLst>
          </p:cNvPr>
          <p:cNvSpPr/>
          <p:nvPr/>
        </p:nvSpPr>
        <p:spPr>
          <a:xfrm>
            <a:off x="269660" y="4471680"/>
            <a:ext cx="11454254" cy="96161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ACC4C7-3664-4923-5731-3B376379AFF1}"/>
              </a:ext>
            </a:extLst>
          </p:cNvPr>
          <p:cNvSpPr txBox="1"/>
          <p:nvPr/>
        </p:nvSpPr>
        <p:spPr>
          <a:xfrm>
            <a:off x="-646907" y="4618014"/>
            <a:ext cx="13583787" cy="59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 algn="l">
              <a:lnSpc>
                <a:spcPct val="110000"/>
              </a:lnSpc>
            </a:pPr>
            <a:r>
              <a:rPr lang="en-US" altLang="ko-KR" sz="3200">
                <a:latin typeface="Montserrat ExtraBold" panose="00000900000000000000" pitchFamily="2" charset="0"/>
                <a:ea typeface="맑은 고딕"/>
              </a:rPr>
              <a:t>Internet, Electricity = </a:t>
            </a:r>
            <a:r>
              <a:rPr lang="en-US" altLang="ko-KR" sz="3200">
                <a:latin typeface="Montserrat" panose="00000500000000000000" pitchFamily="2" charset="0"/>
                <a:ea typeface="맑은 고딕"/>
              </a:rPr>
              <a:t>200,000 + 300,000 = 500,000</a:t>
            </a:r>
            <a:endParaRPr lang="en-US" altLang="ko-KR" sz="3000">
              <a:latin typeface="Montserrat" panose="00000500000000000000" pitchFamily="2" charset="0"/>
              <a:ea typeface="맑은 고딕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5458392-9B31-B494-AA9E-3F407C4B4D6F}"/>
              </a:ext>
            </a:extLst>
          </p:cNvPr>
          <p:cNvSpPr/>
          <p:nvPr/>
        </p:nvSpPr>
        <p:spPr>
          <a:xfrm>
            <a:off x="241315" y="5572489"/>
            <a:ext cx="11454254" cy="108247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D125BA-AAC2-3E30-FA6C-213463D59EB4}"/>
              </a:ext>
            </a:extLst>
          </p:cNvPr>
          <p:cNvSpPr txBox="1"/>
          <p:nvPr/>
        </p:nvSpPr>
        <p:spPr>
          <a:xfrm>
            <a:off x="157365" y="5623344"/>
            <a:ext cx="10519415" cy="951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 algn="ctr">
              <a:lnSpc>
                <a:spcPct val="110000"/>
              </a:lnSpc>
            </a:pPr>
            <a:r>
              <a:rPr lang="en-US" altLang="ko-KR" sz="3200">
                <a:latin typeface="Montserrat ExtraBold" panose="00000900000000000000" pitchFamily="2" charset="0"/>
                <a:ea typeface="맑은 고딕"/>
              </a:rPr>
              <a:t>Tax</a:t>
            </a:r>
            <a:r>
              <a:rPr lang="ko-KR" altLang="en-US" sz="2800">
                <a:latin typeface="Montserrat" pitchFamily="2" charset="0"/>
                <a:ea typeface="맑은 고딕"/>
              </a:rPr>
              <a:t> </a:t>
            </a:r>
            <a:r>
              <a:rPr lang="en-US" altLang="ko-KR" sz="2800">
                <a:latin typeface="Montserrat" pitchFamily="2" charset="0"/>
                <a:ea typeface="맑은 고딕"/>
              </a:rPr>
              <a:t>(Taxible income * Progressive tax rate) </a:t>
            </a:r>
          </a:p>
          <a:p>
            <a:pPr lvl="3" algn="ctr">
              <a:lnSpc>
                <a:spcPct val="110000"/>
              </a:lnSpc>
            </a:pPr>
            <a:r>
              <a:rPr lang="en-US" altLang="ko-KR" sz="2000">
                <a:latin typeface="Montserrat" pitchFamily="2" charset="0"/>
                <a:ea typeface="맑은 고딕"/>
              </a:rPr>
              <a:t>( * Taxible income = GI – OE – D 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3B6BC8-9BA3-CF87-5139-0A1036175782}"/>
              </a:ext>
            </a:extLst>
          </p:cNvPr>
          <p:cNvSpPr txBox="1"/>
          <p:nvPr/>
        </p:nvSpPr>
        <p:spPr>
          <a:xfrm>
            <a:off x="7214102" y="3337672"/>
            <a:ext cx="2587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accent1"/>
                </a:solidFill>
              </a:rPr>
              <a:t>* NH Bank : 5.28%</a:t>
            </a:r>
          </a:p>
        </p:txBody>
      </p:sp>
    </p:spTree>
    <p:extLst>
      <p:ext uri="{BB962C8B-B14F-4D97-AF65-F5344CB8AC3E}">
        <p14:creationId xmlns:p14="http://schemas.microsoft.com/office/powerpoint/2010/main" val="13607439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B6439AB9-9205-0A2C-B066-2710385450DA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720069-F3D6-59D5-504E-B3C9509111AD}"/>
              </a:ext>
            </a:extLst>
          </p:cNvPr>
          <p:cNvSpPr txBox="1"/>
          <p:nvPr/>
        </p:nvSpPr>
        <p:spPr>
          <a:xfrm>
            <a:off x="1346254" y="-3882"/>
            <a:ext cx="86228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Item Identification</a:t>
            </a:r>
            <a:endParaRPr lang="ko-KR" altLang="en-US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9C61C-DD7D-1DEB-4D1C-5F75ED3177DA}"/>
              </a:ext>
            </a:extLst>
          </p:cNvPr>
          <p:cNvSpPr txBox="1"/>
          <p:nvPr/>
        </p:nvSpPr>
        <p:spPr>
          <a:xfrm>
            <a:off x="62712" y="175313"/>
            <a:ext cx="413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1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7FFD71-8142-DD9F-DE1A-9B63306A963B}"/>
              </a:ext>
            </a:extLst>
          </p:cNvPr>
          <p:cNvSpPr txBox="1"/>
          <p:nvPr/>
        </p:nvSpPr>
        <p:spPr>
          <a:xfrm>
            <a:off x="-9526" y="1104114"/>
            <a:ext cx="42979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Benefit Item</a:t>
            </a:r>
            <a:endParaRPr lang="ko-KR" altLang="en-US" sz="48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0AD9831-20BE-8364-6D25-FF5759051220}"/>
              </a:ext>
            </a:extLst>
          </p:cNvPr>
          <p:cNvGrpSpPr/>
          <p:nvPr/>
        </p:nvGrpSpPr>
        <p:grpSpPr>
          <a:xfrm>
            <a:off x="2162495" y="3047020"/>
            <a:ext cx="7867010" cy="1107996"/>
            <a:chOff x="2377573" y="2553986"/>
            <a:chExt cx="7867010" cy="1107996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13BE0AE-FD68-FBAB-5B4F-B94EE6A31AE9}"/>
                </a:ext>
              </a:extLst>
            </p:cNvPr>
            <p:cNvSpPr/>
            <p:nvPr/>
          </p:nvSpPr>
          <p:spPr>
            <a:xfrm>
              <a:off x="2377573" y="2553986"/>
              <a:ext cx="7867010" cy="1107996"/>
            </a:xfrm>
            <a:prstGeom prst="roundRect">
              <a:avLst/>
            </a:prstGeom>
            <a:solidFill>
              <a:srgbClr val="F3C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84F948-6FDD-2A18-6271-F994F13057F1}"/>
                </a:ext>
              </a:extLst>
            </p:cNvPr>
            <p:cNvSpPr txBox="1"/>
            <p:nvPr/>
          </p:nvSpPr>
          <p:spPr>
            <a:xfrm>
              <a:off x="2902132" y="2692486"/>
              <a:ext cx="681789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>
                  <a:latin typeface="Montserrat ExtraBold" pitchFamily="2" charset="0"/>
                </a:rPr>
                <a:t>Vendor Commission</a:t>
              </a:r>
              <a:endParaRPr lang="ko-KR" altLang="en-US" sz="4800">
                <a:latin typeface="Montserrat ExtraBold" pitchFamily="2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C40CCBF-5942-CF0C-7158-7E6B520196C3}"/>
              </a:ext>
            </a:extLst>
          </p:cNvPr>
          <p:cNvGrpSpPr/>
          <p:nvPr/>
        </p:nvGrpSpPr>
        <p:grpSpPr>
          <a:xfrm>
            <a:off x="2162495" y="4469953"/>
            <a:ext cx="7867010" cy="1107996"/>
            <a:chOff x="2755437" y="2371470"/>
            <a:chExt cx="7867010" cy="1107996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FF62BC29-9EAF-88B4-2DFF-4D12F4E42EA8}"/>
                </a:ext>
              </a:extLst>
            </p:cNvPr>
            <p:cNvSpPr/>
            <p:nvPr/>
          </p:nvSpPr>
          <p:spPr>
            <a:xfrm>
              <a:off x="2755437" y="2371470"/>
              <a:ext cx="7867010" cy="1107996"/>
            </a:xfrm>
            <a:prstGeom prst="roundRect">
              <a:avLst/>
            </a:prstGeom>
            <a:solidFill>
              <a:srgbClr val="F3C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29D10F0-A669-8955-B7E2-A7D4F4D185E0}"/>
                </a:ext>
              </a:extLst>
            </p:cNvPr>
            <p:cNvSpPr txBox="1"/>
            <p:nvPr/>
          </p:nvSpPr>
          <p:spPr>
            <a:xfrm>
              <a:off x="3833032" y="2509970"/>
              <a:ext cx="571182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>
                  <a:latin typeface="Montserrat ExtraBold" pitchFamily="2" charset="0"/>
                </a:rPr>
                <a:t>Subscription Fee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36007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B6439AB9-9205-0A2C-B066-2710385450DA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720069-F3D6-59D5-504E-B3C9509111AD}"/>
              </a:ext>
            </a:extLst>
          </p:cNvPr>
          <p:cNvSpPr txBox="1"/>
          <p:nvPr/>
        </p:nvSpPr>
        <p:spPr>
          <a:xfrm>
            <a:off x="1346254" y="-3882"/>
            <a:ext cx="86228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Item Identification</a:t>
            </a:r>
            <a:endParaRPr lang="ko-KR" altLang="en-US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9C61C-DD7D-1DEB-4D1C-5F75ED3177DA}"/>
              </a:ext>
            </a:extLst>
          </p:cNvPr>
          <p:cNvSpPr txBox="1"/>
          <p:nvPr/>
        </p:nvSpPr>
        <p:spPr>
          <a:xfrm>
            <a:off x="62712" y="175313"/>
            <a:ext cx="413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1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7FFD71-8142-DD9F-DE1A-9B63306A963B}"/>
              </a:ext>
            </a:extLst>
          </p:cNvPr>
          <p:cNvSpPr txBox="1"/>
          <p:nvPr/>
        </p:nvSpPr>
        <p:spPr>
          <a:xfrm>
            <a:off x="-9526" y="1104114"/>
            <a:ext cx="42979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Benefit Item</a:t>
            </a:r>
            <a:endParaRPr lang="ko-KR" altLang="en-US" sz="48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0AD9831-20BE-8364-6D25-FF5759051220}"/>
              </a:ext>
            </a:extLst>
          </p:cNvPr>
          <p:cNvGrpSpPr/>
          <p:nvPr/>
        </p:nvGrpSpPr>
        <p:grpSpPr>
          <a:xfrm>
            <a:off x="269660" y="2158826"/>
            <a:ext cx="7867010" cy="1107996"/>
            <a:chOff x="2377573" y="2553986"/>
            <a:chExt cx="7867010" cy="1107996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13BE0AE-FD68-FBAB-5B4F-B94EE6A31AE9}"/>
                </a:ext>
              </a:extLst>
            </p:cNvPr>
            <p:cNvSpPr/>
            <p:nvPr/>
          </p:nvSpPr>
          <p:spPr>
            <a:xfrm>
              <a:off x="2377573" y="2553986"/>
              <a:ext cx="7867010" cy="1107996"/>
            </a:xfrm>
            <a:prstGeom prst="roundRect">
              <a:avLst/>
            </a:prstGeom>
            <a:solidFill>
              <a:srgbClr val="F3C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84F948-6FDD-2A18-6271-F994F13057F1}"/>
                </a:ext>
              </a:extLst>
            </p:cNvPr>
            <p:cNvSpPr txBox="1"/>
            <p:nvPr/>
          </p:nvSpPr>
          <p:spPr>
            <a:xfrm>
              <a:off x="2902132" y="2692486"/>
              <a:ext cx="681789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>
                  <a:latin typeface="Montserrat ExtraBold" pitchFamily="2" charset="0"/>
                </a:rPr>
                <a:t>Vendor Commission</a:t>
              </a:r>
              <a:endParaRPr lang="ko-KR" altLang="en-US" sz="4800">
                <a:latin typeface="Montserrat ExtraBold" pitchFamily="2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5CD279F-2005-A846-A748-FAE7CB0582E3}"/>
              </a:ext>
            </a:extLst>
          </p:cNvPr>
          <p:cNvSpPr txBox="1"/>
          <p:nvPr/>
        </p:nvSpPr>
        <p:spPr>
          <a:xfrm>
            <a:off x="8062186" y="2897490"/>
            <a:ext cx="1198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ambria Math" panose="02040503050406030204" pitchFamily="18" charset="0"/>
                <a:ea typeface="Cambria Math" panose="02040503050406030204" pitchFamily="18" charset="0"/>
              </a:rPr>
              <a:t>(per year)</a:t>
            </a:r>
            <a:endParaRPr lang="ko-KR" altLang="en-US">
              <a:latin typeface="Cambria Math" panose="02040503050406030204" pitchFamily="18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3FABDBA-C4F2-C1AD-446B-C21F24B77F6C}"/>
              </a:ext>
            </a:extLst>
          </p:cNvPr>
          <p:cNvGrpSpPr/>
          <p:nvPr/>
        </p:nvGrpSpPr>
        <p:grpSpPr>
          <a:xfrm>
            <a:off x="10358528" y="2166905"/>
            <a:ext cx="1438959" cy="1532820"/>
            <a:chOff x="10284955" y="2297326"/>
            <a:chExt cx="1438959" cy="1532820"/>
          </a:xfrm>
        </p:grpSpPr>
        <p:pic>
          <p:nvPicPr>
            <p:cNvPr id="18" name="그래픽 17" descr="날아가는 돈 단색으로 채워진">
              <a:extLst>
                <a:ext uri="{FF2B5EF4-FFF2-40B4-BE49-F238E27FC236}">
                  <a16:creationId xmlns:a16="http://schemas.microsoft.com/office/drawing/2014/main" id="{B11B3B69-073B-D261-6AFF-A66EC58C6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809514" y="2915746"/>
              <a:ext cx="914400" cy="914400"/>
            </a:xfrm>
            <a:prstGeom prst="rect">
              <a:avLst/>
            </a:prstGeom>
          </p:spPr>
        </p:pic>
        <p:pic>
          <p:nvPicPr>
            <p:cNvPr id="24" name="그래픽 23" descr="날아가는 돈 단색으로 채워진">
              <a:extLst>
                <a:ext uri="{FF2B5EF4-FFF2-40B4-BE49-F238E27FC236}">
                  <a16:creationId xmlns:a16="http://schemas.microsoft.com/office/drawing/2014/main" id="{8D618164-2261-61AC-9200-14E6FC8DD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84955" y="2297326"/>
              <a:ext cx="914400" cy="914400"/>
            </a:xfrm>
            <a:prstGeom prst="rect">
              <a:avLst/>
            </a:prstGeom>
          </p:spPr>
        </p:pic>
      </p:grp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9BD8591-794B-8CA8-D859-018D2DDFDC2C}"/>
              </a:ext>
            </a:extLst>
          </p:cNvPr>
          <p:cNvSpPr/>
          <p:nvPr/>
        </p:nvSpPr>
        <p:spPr>
          <a:xfrm>
            <a:off x="269660" y="3924685"/>
            <a:ext cx="11454254" cy="10341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0557F5-1EEB-B284-DE50-C64C8E537BE6}"/>
              </a:ext>
            </a:extLst>
          </p:cNvPr>
          <p:cNvSpPr txBox="1"/>
          <p:nvPr/>
        </p:nvSpPr>
        <p:spPr>
          <a:xfrm>
            <a:off x="440600" y="4195517"/>
            <a:ext cx="111123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>
                <a:latin typeface="Montserrat" panose="00000500000000000000" pitchFamily="2" charset="0"/>
                <a:ea typeface="Cambria Math" panose="02040503050406030204" pitchFamily="18" charset="0"/>
              </a:rPr>
              <a:t>Subscription Fee - Delivery Fee – Packaging - Purchasing product</a:t>
            </a:r>
          </a:p>
        </p:txBody>
      </p:sp>
    </p:spTree>
    <p:extLst>
      <p:ext uri="{BB962C8B-B14F-4D97-AF65-F5344CB8AC3E}">
        <p14:creationId xmlns:p14="http://schemas.microsoft.com/office/powerpoint/2010/main" val="18101683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B6439AB9-9205-0A2C-B066-2710385450DA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720069-F3D6-59D5-504E-B3C9509111AD}"/>
              </a:ext>
            </a:extLst>
          </p:cNvPr>
          <p:cNvSpPr txBox="1"/>
          <p:nvPr/>
        </p:nvSpPr>
        <p:spPr>
          <a:xfrm>
            <a:off x="1346254" y="-3882"/>
            <a:ext cx="86228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Item Identification</a:t>
            </a:r>
            <a:endParaRPr lang="ko-KR" altLang="en-US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9C61C-DD7D-1DEB-4D1C-5F75ED3177DA}"/>
              </a:ext>
            </a:extLst>
          </p:cNvPr>
          <p:cNvSpPr txBox="1"/>
          <p:nvPr/>
        </p:nvSpPr>
        <p:spPr>
          <a:xfrm>
            <a:off x="62712" y="175313"/>
            <a:ext cx="413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1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7FFD71-8142-DD9F-DE1A-9B63306A963B}"/>
              </a:ext>
            </a:extLst>
          </p:cNvPr>
          <p:cNvSpPr txBox="1"/>
          <p:nvPr/>
        </p:nvSpPr>
        <p:spPr>
          <a:xfrm>
            <a:off x="-9526" y="1104114"/>
            <a:ext cx="42979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Benefit Item</a:t>
            </a:r>
            <a:endParaRPr lang="ko-KR" altLang="en-US" sz="48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0AD9831-20BE-8364-6D25-FF5759051220}"/>
              </a:ext>
            </a:extLst>
          </p:cNvPr>
          <p:cNvGrpSpPr/>
          <p:nvPr/>
        </p:nvGrpSpPr>
        <p:grpSpPr>
          <a:xfrm>
            <a:off x="269660" y="2158826"/>
            <a:ext cx="7867010" cy="1107996"/>
            <a:chOff x="2377573" y="2553986"/>
            <a:chExt cx="7867010" cy="1107996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13BE0AE-FD68-FBAB-5B4F-B94EE6A31AE9}"/>
                </a:ext>
              </a:extLst>
            </p:cNvPr>
            <p:cNvSpPr/>
            <p:nvPr/>
          </p:nvSpPr>
          <p:spPr>
            <a:xfrm>
              <a:off x="2377573" y="2553986"/>
              <a:ext cx="7867010" cy="1107996"/>
            </a:xfrm>
            <a:prstGeom prst="roundRect">
              <a:avLst/>
            </a:prstGeom>
            <a:solidFill>
              <a:srgbClr val="F3C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84F948-6FDD-2A18-6271-F994F13057F1}"/>
                </a:ext>
              </a:extLst>
            </p:cNvPr>
            <p:cNvSpPr txBox="1"/>
            <p:nvPr/>
          </p:nvSpPr>
          <p:spPr>
            <a:xfrm>
              <a:off x="2902132" y="2692486"/>
              <a:ext cx="681789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>
                  <a:latin typeface="Montserrat ExtraBold" pitchFamily="2" charset="0"/>
                </a:rPr>
                <a:t>Vendor Commission</a:t>
              </a:r>
              <a:endParaRPr lang="ko-KR" altLang="en-US" sz="4800">
                <a:latin typeface="Montserrat ExtraBold" pitchFamily="2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5CD279F-2005-A846-A748-FAE7CB0582E3}"/>
              </a:ext>
            </a:extLst>
          </p:cNvPr>
          <p:cNvSpPr txBox="1"/>
          <p:nvPr/>
        </p:nvSpPr>
        <p:spPr>
          <a:xfrm>
            <a:off x="8062186" y="2897490"/>
            <a:ext cx="1198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ambria Math" panose="02040503050406030204" pitchFamily="18" charset="0"/>
                <a:ea typeface="Cambria Math" panose="02040503050406030204" pitchFamily="18" charset="0"/>
              </a:rPr>
              <a:t>(per year)</a:t>
            </a:r>
            <a:endParaRPr lang="ko-KR" altLang="en-US">
              <a:latin typeface="Cambria Math" panose="02040503050406030204" pitchFamily="18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3FABDBA-C4F2-C1AD-446B-C21F24B77F6C}"/>
              </a:ext>
            </a:extLst>
          </p:cNvPr>
          <p:cNvGrpSpPr/>
          <p:nvPr/>
        </p:nvGrpSpPr>
        <p:grpSpPr>
          <a:xfrm>
            <a:off x="10358528" y="2166905"/>
            <a:ext cx="1438959" cy="1532820"/>
            <a:chOff x="10284955" y="2297326"/>
            <a:chExt cx="1438959" cy="1532820"/>
          </a:xfrm>
        </p:grpSpPr>
        <p:pic>
          <p:nvPicPr>
            <p:cNvPr id="18" name="그래픽 17" descr="날아가는 돈 단색으로 채워진">
              <a:extLst>
                <a:ext uri="{FF2B5EF4-FFF2-40B4-BE49-F238E27FC236}">
                  <a16:creationId xmlns:a16="http://schemas.microsoft.com/office/drawing/2014/main" id="{B11B3B69-073B-D261-6AFF-A66EC58C6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809514" y="2915746"/>
              <a:ext cx="914400" cy="914400"/>
            </a:xfrm>
            <a:prstGeom prst="rect">
              <a:avLst/>
            </a:prstGeom>
          </p:spPr>
        </p:pic>
        <p:pic>
          <p:nvPicPr>
            <p:cNvPr id="24" name="그래픽 23" descr="날아가는 돈 단색으로 채워진">
              <a:extLst>
                <a:ext uri="{FF2B5EF4-FFF2-40B4-BE49-F238E27FC236}">
                  <a16:creationId xmlns:a16="http://schemas.microsoft.com/office/drawing/2014/main" id="{8D618164-2261-61AC-9200-14E6FC8DD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84955" y="2297326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id="{34C4D837-E691-D35E-9B41-439B1E87658A}"/>
              </a:ext>
            </a:extLst>
          </p:cNvPr>
          <p:cNvGraphicFramePr>
            <a:graphicFrameLocks noGrp="1"/>
          </p:cNvGraphicFramePr>
          <p:nvPr/>
        </p:nvGraphicFramePr>
        <p:xfrm>
          <a:off x="1111464" y="3699725"/>
          <a:ext cx="9969073" cy="2595880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4052430">
                  <a:extLst>
                    <a:ext uri="{9D8B030D-6E8A-4147-A177-3AD203B41FA5}">
                      <a16:colId xmlns:a16="http://schemas.microsoft.com/office/drawing/2014/main" val="556697382"/>
                    </a:ext>
                  </a:extLst>
                </a:gridCol>
                <a:gridCol w="5916643">
                  <a:extLst>
                    <a:ext uri="{9D8B030D-6E8A-4147-A177-3AD203B41FA5}">
                      <a16:colId xmlns:a16="http://schemas.microsoft.com/office/drawing/2014/main" val="23948990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Cosmetics price from vendor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₩ 50,000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4511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Delivery cost (twice in a quarter)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₩ (2,500 * 8) = 10,000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9999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Package cost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₩ (217 * 8) = 1,736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8919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Subscription fee per quarter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₩ 17,500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9567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Subscription fee per year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₩ (17,500 * 4) = 70000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27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Cosub profit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₩ 8264 = (70,000 – 50,000 – 10,000 –1736)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223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Cosub profit ratio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8264 / 70,000 = 11.80% 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0416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38209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A4EF63D-62C8-E0DC-7FD6-8A586633E218}"/>
              </a:ext>
            </a:extLst>
          </p:cNvPr>
          <p:cNvSpPr/>
          <p:nvPr/>
        </p:nvSpPr>
        <p:spPr>
          <a:xfrm>
            <a:off x="96693" y="1809906"/>
            <a:ext cx="5879978" cy="855916"/>
          </a:xfrm>
          <a:prstGeom prst="roundRect">
            <a:avLst/>
          </a:prstGeom>
          <a:solidFill>
            <a:srgbClr val="F3C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B6439AB9-9205-0A2C-B066-2710385450DA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720069-F3D6-59D5-504E-B3C9509111AD}"/>
              </a:ext>
            </a:extLst>
          </p:cNvPr>
          <p:cNvSpPr txBox="1"/>
          <p:nvPr/>
        </p:nvSpPr>
        <p:spPr>
          <a:xfrm>
            <a:off x="1346254" y="-3882"/>
            <a:ext cx="86228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Item Identification</a:t>
            </a:r>
            <a:endParaRPr lang="ko-KR" altLang="en-US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9C61C-DD7D-1DEB-4D1C-5F75ED3177DA}"/>
              </a:ext>
            </a:extLst>
          </p:cNvPr>
          <p:cNvSpPr txBox="1"/>
          <p:nvPr/>
        </p:nvSpPr>
        <p:spPr>
          <a:xfrm>
            <a:off x="62712" y="175313"/>
            <a:ext cx="413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1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7FFD71-8142-DD9F-DE1A-9B63306A963B}"/>
              </a:ext>
            </a:extLst>
          </p:cNvPr>
          <p:cNvSpPr txBox="1"/>
          <p:nvPr/>
        </p:nvSpPr>
        <p:spPr>
          <a:xfrm>
            <a:off x="-9526" y="1104114"/>
            <a:ext cx="42979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Benefit Item</a:t>
            </a:r>
            <a:endParaRPr lang="ko-KR" altLang="en-US" sz="48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D5ED36-3689-3D54-9160-A76FA06851A9}"/>
              </a:ext>
            </a:extLst>
          </p:cNvPr>
          <p:cNvSpPr txBox="1"/>
          <p:nvPr/>
        </p:nvSpPr>
        <p:spPr>
          <a:xfrm>
            <a:off x="96693" y="1935111"/>
            <a:ext cx="57070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latin typeface="Montserrat ExtraBold" pitchFamily="2" charset="0"/>
              </a:rPr>
              <a:t>&lt; Subscription Fee &gt;</a:t>
            </a:r>
            <a:endParaRPr lang="ko-KR" altLang="en-US" sz="4000">
              <a:latin typeface="Montserrat ExtraBold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5EA5DA-9EF9-BA3E-1A2A-2D59E944F639}"/>
              </a:ext>
            </a:extLst>
          </p:cNvPr>
          <p:cNvSpPr txBox="1"/>
          <p:nvPr/>
        </p:nvSpPr>
        <p:spPr>
          <a:xfrm>
            <a:off x="269660" y="2825182"/>
            <a:ext cx="10730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Montserrat" panose="00000500000000000000" pitchFamily="2" charset="0"/>
              </a:rPr>
              <a:t>* PSM method</a:t>
            </a:r>
            <a:endParaRPr lang="ko-KR" altLang="en-US" sz="2400">
              <a:latin typeface="Montserrat" panose="00000500000000000000" pitchFamily="2" charset="0"/>
            </a:endParaRPr>
          </a:p>
        </p:txBody>
      </p:sp>
      <p:pic>
        <p:nvPicPr>
          <p:cNvPr id="9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9072F111-1772-483E-48A7-B13791CA1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287" y="3351778"/>
            <a:ext cx="3997823" cy="3101566"/>
          </a:xfrm>
          <a:prstGeom prst="rect">
            <a:avLst/>
          </a:prstGeom>
        </p:spPr>
      </p:pic>
      <p:pic>
        <p:nvPicPr>
          <p:cNvPr id="10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89DEC741-6A9D-5F87-03EA-967D0E84F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892" y="2290015"/>
            <a:ext cx="2623457" cy="2132872"/>
          </a:xfrm>
          <a:prstGeom prst="rect">
            <a:avLst/>
          </a:prstGeom>
        </p:spPr>
      </p:pic>
      <p:pic>
        <p:nvPicPr>
          <p:cNvPr id="11" name="그림 16" descr="테이블이(가) 표시된 사진&#10;&#10;자동 생성된 설명">
            <a:extLst>
              <a:ext uri="{FF2B5EF4-FFF2-40B4-BE49-F238E27FC236}">
                <a16:creationId xmlns:a16="http://schemas.microsoft.com/office/drawing/2014/main" id="{7F8596A6-1545-6F11-1F23-148B42F3E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3880" y="2293418"/>
            <a:ext cx="2743200" cy="2126066"/>
          </a:xfrm>
          <a:prstGeom prst="rect">
            <a:avLst/>
          </a:prstGeom>
        </p:spPr>
      </p:pic>
      <p:pic>
        <p:nvPicPr>
          <p:cNvPr id="14" name="그림 17" descr="테이블이(가) 표시된 사진&#10;&#10;자동 생성된 설명">
            <a:extLst>
              <a:ext uri="{FF2B5EF4-FFF2-40B4-BE49-F238E27FC236}">
                <a16:creationId xmlns:a16="http://schemas.microsoft.com/office/drawing/2014/main" id="{A3A0E8A1-7569-C2C6-70AE-D2BF24283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892" y="4580872"/>
            <a:ext cx="2623458" cy="2082151"/>
          </a:xfrm>
          <a:prstGeom prst="rect">
            <a:avLst/>
          </a:prstGeom>
        </p:spPr>
      </p:pic>
      <p:pic>
        <p:nvPicPr>
          <p:cNvPr id="15" name="그림 18">
            <a:extLst>
              <a:ext uri="{FF2B5EF4-FFF2-40B4-BE49-F238E27FC236}">
                <a16:creationId xmlns:a16="http://schemas.microsoft.com/office/drawing/2014/main" id="{78E48286-C3C2-C476-3900-F1B844BE3F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3880" y="4586003"/>
            <a:ext cx="2743200" cy="20718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6A5DAB-3CDF-8287-CA72-C5176B598B3E}"/>
              </a:ext>
            </a:extLst>
          </p:cNvPr>
          <p:cNvSpPr txBox="1"/>
          <p:nvPr/>
        </p:nvSpPr>
        <p:spPr>
          <a:xfrm>
            <a:off x="6325999" y="1294247"/>
            <a:ext cx="5323893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>
                <a:latin typeface="Montserrat ExtraBold"/>
              </a:rPr>
              <a:t>Period : 2022.11.10~2022.11.13</a:t>
            </a:r>
            <a:endParaRPr lang="en-US" altLang="ko-KR" sz="2400">
              <a:latin typeface="Montserrat ExtraBold" pitchFamily="2" charset="0"/>
            </a:endParaRPr>
          </a:p>
          <a:p>
            <a:r>
              <a:rPr lang="en-US" altLang="ko-KR" sz="2400">
                <a:latin typeface="Montserrat ExtraBold"/>
              </a:rPr>
              <a:t>The number of participants : 57</a:t>
            </a:r>
            <a:endParaRPr lang="en-US" altLang="ko-KR" sz="2400">
              <a:latin typeface="Montserrat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2033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A4EF63D-62C8-E0DC-7FD6-8A586633E218}"/>
              </a:ext>
            </a:extLst>
          </p:cNvPr>
          <p:cNvSpPr/>
          <p:nvPr/>
        </p:nvSpPr>
        <p:spPr>
          <a:xfrm>
            <a:off x="0" y="1195014"/>
            <a:ext cx="5879978" cy="855916"/>
          </a:xfrm>
          <a:prstGeom prst="roundRect">
            <a:avLst/>
          </a:prstGeom>
          <a:solidFill>
            <a:srgbClr val="F3C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B6439AB9-9205-0A2C-B066-2710385450DA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720069-F3D6-59D5-504E-B3C9509111AD}"/>
              </a:ext>
            </a:extLst>
          </p:cNvPr>
          <p:cNvSpPr txBox="1"/>
          <p:nvPr/>
        </p:nvSpPr>
        <p:spPr>
          <a:xfrm>
            <a:off x="1346254" y="-3882"/>
            <a:ext cx="86228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Item Identification</a:t>
            </a:r>
            <a:endParaRPr lang="ko-KR" altLang="en-US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9C61C-DD7D-1DEB-4D1C-5F75ED3177DA}"/>
              </a:ext>
            </a:extLst>
          </p:cNvPr>
          <p:cNvSpPr txBox="1"/>
          <p:nvPr/>
        </p:nvSpPr>
        <p:spPr>
          <a:xfrm>
            <a:off x="62712" y="175313"/>
            <a:ext cx="413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1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D5ED36-3689-3D54-9160-A76FA06851A9}"/>
              </a:ext>
            </a:extLst>
          </p:cNvPr>
          <p:cNvSpPr txBox="1"/>
          <p:nvPr/>
        </p:nvSpPr>
        <p:spPr>
          <a:xfrm>
            <a:off x="62712" y="1256762"/>
            <a:ext cx="57070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latin typeface="Montserrat ExtraBold" pitchFamily="2" charset="0"/>
              </a:rPr>
              <a:t>&lt; Subscription Fee &gt;</a:t>
            </a:r>
            <a:endParaRPr lang="ko-KR" altLang="en-US" sz="4000">
              <a:latin typeface="Montserrat ExtraBold" pitchFamily="2" charset="0"/>
            </a:endParaRPr>
          </a:p>
        </p:txBody>
      </p:sp>
      <p:pic>
        <p:nvPicPr>
          <p:cNvPr id="8" name="그림 5">
            <a:extLst>
              <a:ext uri="{FF2B5EF4-FFF2-40B4-BE49-F238E27FC236}">
                <a16:creationId xmlns:a16="http://schemas.microsoft.com/office/drawing/2014/main" id="{3A4FFE50-594E-01E0-273F-BB045D31B5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3" t="3618" r="4073" b="2961"/>
          <a:stretch/>
        </p:blipFill>
        <p:spPr>
          <a:xfrm>
            <a:off x="6422572" y="2417051"/>
            <a:ext cx="5203362" cy="3187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E76175F6-41D5-6D96-8C8F-6ABF4EA0B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84" y="2416764"/>
            <a:ext cx="5453744" cy="3221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화살표: 위쪽 12">
            <a:extLst>
              <a:ext uri="{FF2B5EF4-FFF2-40B4-BE49-F238E27FC236}">
                <a16:creationId xmlns:a16="http://schemas.microsoft.com/office/drawing/2014/main" id="{B528FCC7-F33D-170D-1A65-B097ED41CE5F}"/>
              </a:ext>
            </a:extLst>
          </p:cNvPr>
          <p:cNvSpPr/>
          <p:nvPr/>
        </p:nvSpPr>
        <p:spPr>
          <a:xfrm rot="10800000">
            <a:off x="1953985" y="3320143"/>
            <a:ext cx="642257" cy="1088570"/>
          </a:xfrm>
          <a:prstGeom prst="upArrow">
            <a:avLst/>
          </a:prstGeom>
          <a:solidFill>
            <a:srgbClr val="EB5F5F"/>
          </a:solidFill>
          <a:ln>
            <a:solidFill>
              <a:srgbClr val="EB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위쪽 15">
            <a:extLst>
              <a:ext uri="{FF2B5EF4-FFF2-40B4-BE49-F238E27FC236}">
                <a16:creationId xmlns:a16="http://schemas.microsoft.com/office/drawing/2014/main" id="{435BD10D-B801-A097-84A4-62DF5672F728}"/>
              </a:ext>
            </a:extLst>
          </p:cNvPr>
          <p:cNvSpPr/>
          <p:nvPr/>
        </p:nvSpPr>
        <p:spPr>
          <a:xfrm rot="10800000">
            <a:off x="4065813" y="3363686"/>
            <a:ext cx="642257" cy="1045028"/>
          </a:xfrm>
          <a:prstGeom prst="upArrow">
            <a:avLst/>
          </a:prstGeom>
          <a:solidFill>
            <a:srgbClr val="EB5F5F"/>
          </a:solidFill>
          <a:ln>
            <a:solidFill>
              <a:srgbClr val="EB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위쪽 16">
            <a:extLst>
              <a:ext uri="{FF2B5EF4-FFF2-40B4-BE49-F238E27FC236}">
                <a16:creationId xmlns:a16="http://schemas.microsoft.com/office/drawing/2014/main" id="{F427BCE5-7FDC-3A3A-ED8B-EA433BBCEF1C}"/>
              </a:ext>
            </a:extLst>
          </p:cNvPr>
          <p:cNvSpPr/>
          <p:nvPr/>
        </p:nvSpPr>
        <p:spPr>
          <a:xfrm>
            <a:off x="3053441" y="4474027"/>
            <a:ext cx="642257" cy="1164770"/>
          </a:xfrm>
          <a:prstGeom prst="upArrow">
            <a:avLst/>
          </a:prstGeom>
          <a:solidFill>
            <a:srgbClr val="EB5F5F"/>
          </a:solidFill>
          <a:ln>
            <a:solidFill>
              <a:srgbClr val="EB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9149A63C-8A2A-31EF-AE91-19994F4562E8}"/>
              </a:ext>
            </a:extLst>
          </p:cNvPr>
          <p:cNvSpPr/>
          <p:nvPr/>
        </p:nvSpPr>
        <p:spPr>
          <a:xfrm>
            <a:off x="5078184" y="4474027"/>
            <a:ext cx="642257" cy="1164770"/>
          </a:xfrm>
          <a:prstGeom prst="upArrow">
            <a:avLst/>
          </a:prstGeom>
          <a:solidFill>
            <a:srgbClr val="EB5F5F"/>
          </a:solidFill>
          <a:ln>
            <a:solidFill>
              <a:srgbClr val="EB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A5687F-B61A-FA0A-6C15-311BDC432C0A}"/>
              </a:ext>
            </a:extLst>
          </p:cNvPr>
          <p:cNvSpPr txBox="1"/>
          <p:nvPr/>
        </p:nvSpPr>
        <p:spPr>
          <a:xfrm>
            <a:off x="8298848" y="5887124"/>
            <a:ext cx="179087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>
                <a:latin typeface="Montserrat ExtraBold" pitchFamily="2" charset="0"/>
              </a:rPr>
              <a:t>17,500</a:t>
            </a:r>
            <a:endParaRPr lang="ko-KR" altLang="en-US" sz="3800">
              <a:latin typeface="Montserrat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2250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정육면체 169">
            <a:extLst>
              <a:ext uri="{FF2B5EF4-FFF2-40B4-BE49-F238E27FC236}">
                <a16:creationId xmlns:a16="http://schemas.microsoft.com/office/drawing/2014/main" id="{6ACAF6BC-C540-DEEF-4A2F-5DCF5942DD63}"/>
              </a:ext>
            </a:extLst>
          </p:cNvPr>
          <p:cNvSpPr/>
          <p:nvPr/>
        </p:nvSpPr>
        <p:spPr>
          <a:xfrm>
            <a:off x="2422857" y="3908052"/>
            <a:ext cx="2191658" cy="2191658"/>
          </a:xfrm>
          <a:prstGeom prst="cube">
            <a:avLst/>
          </a:prstGeom>
          <a:solidFill>
            <a:srgbClr val="F3C9D9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정육면체 170">
            <a:extLst>
              <a:ext uri="{FF2B5EF4-FFF2-40B4-BE49-F238E27FC236}">
                <a16:creationId xmlns:a16="http://schemas.microsoft.com/office/drawing/2014/main" id="{1D65D631-F9FA-680E-3560-6E5FCA804DAD}"/>
              </a:ext>
            </a:extLst>
          </p:cNvPr>
          <p:cNvSpPr/>
          <p:nvPr/>
        </p:nvSpPr>
        <p:spPr>
          <a:xfrm>
            <a:off x="4162756" y="3908052"/>
            <a:ext cx="2191658" cy="2191658"/>
          </a:xfrm>
          <a:prstGeom prst="cube">
            <a:avLst/>
          </a:prstGeom>
          <a:solidFill>
            <a:srgbClr val="F3C9D9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정육면체 171">
            <a:extLst>
              <a:ext uri="{FF2B5EF4-FFF2-40B4-BE49-F238E27FC236}">
                <a16:creationId xmlns:a16="http://schemas.microsoft.com/office/drawing/2014/main" id="{A7DCE0DD-DDC5-C7FE-275F-649223AA0C0B}"/>
              </a:ext>
            </a:extLst>
          </p:cNvPr>
          <p:cNvSpPr/>
          <p:nvPr/>
        </p:nvSpPr>
        <p:spPr>
          <a:xfrm>
            <a:off x="5902655" y="3908052"/>
            <a:ext cx="2191658" cy="2191658"/>
          </a:xfrm>
          <a:prstGeom prst="cube">
            <a:avLst/>
          </a:prstGeom>
          <a:solidFill>
            <a:srgbClr val="F3C9D9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정육면체 172">
            <a:extLst>
              <a:ext uri="{FF2B5EF4-FFF2-40B4-BE49-F238E27FC236}">
                <a16:creationId xmlns:a16="http://schemas.microsoft.com/office/drawing/2014/main" id="{D8C23361-9755-BDF2-2F83-2F7EB2FADFAA}"/>
              </a:ext>
            </a:extLst>
          </p:cNvPr>
          <p:cNvSpPr/>
          <p:nvPr/>
        </p:nvSpPr>
        <p:spPr>
          <a:xfrm>
            <a:off x="7642554" y="3908052"/>
            <a:ext cx="2191658" cy="2191658"/>
          </a:xfrm>
          <a:prstGeom prst="cube">
            <a:avLst/>
          </a:prstGeom>
          <a:solidFill>
            <a:srgbClr val="F3C9D9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4A15296F-9B93-CDC5-24C0-2FBF3D9D97DE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277D15-435E-E576-1DE2-A5AE55901739}"/>
              </a:ext>
            </a:extLst>
          </p:cNvPr>
          <p:cNvSpPr txBox="1"/>
          <p:nvPr/>
        </p:nvSpPr>
        <p:spPr>
          <a:xfrm>
            <a:off x="1346254" y="-3882"/>
            <a:ext cx="86228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Item Identification</a:t>
            </a:r>
            <a:endParaRPr lang="ko-KR" altLang="en-US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C9709B-A20E-12B6-A0F6-DDD14035A441}"/>
              </a:ext>
            </a:extLst>
          </p:cNvPr>
          <p:cNvSpPr txBox="1"/>
          <p:nvPr/>
        </p:nvSpPr>
        <p:spPr>
          <a:xfrm>
            <a:off x="62712" y="175313"/>
            <a:ext cx="413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1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08B07D9-0D81-9ECE-A99D-A493C0839417}"/>
              </a:ext>
            </a:extLst>
          </p:cNvPr>
          <p:cNvSpPr txBox="1"/>
          <p:nvPr/>
        </p:nvSpPr>
        <p:spPr>
          <a:xfrm>
            <a:off x="-9526" y="1104114"/>
            <a:ext cx="92095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IT Performance Framework</a:t>
            </a:r>
            <a:endParaRPr lang="ko-KR" altLang="en-US" sz="48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66" name="정육면체 165">
            <a:extLst>
              <a:ext uri="{FF2B5EF4-FFF2-40B4-BE49-F238E27FC236}">
                <a16:creationId xmlns:a16="http://schemas.microsoft.com/office/drawing/2014/main" id="{FDC2FF88-A357-D022-4CF9-61E4C328D6B4}"/>
              </a:ext>
            </a:extLst>
          </p:cNvPr>
          <p:cNvSpPr/>
          <p:nvPr/>
        </p:nvSpPr>
        <p:spPr>
          <a:xfrm>
            <a:off x="2422857" y="2184086"/>
            <a:ext cx="2191658" cy="2191658"/>
          </a:xfrm>
          <a:prstGeom prst="cube">
            <a:avLst/>
          </a:prstGeom>
          <a:solidFill>
            <a:srgbClr val="F3C9D9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정육면체 166">
            <a:extLst>
              <a:ext uri="{FF2B5EF4-FFF2-40B4-BE49-F238E27FC236}">
                <a16:creationId xmlns:a16="http://schemas.microsoft.com/office/drawing/2014/main" id="{7E15C1C4-E20A-A387-01F4-6E3CC1A308FB}"/>
              </a:ext>
            </a:extLst>
          </p:cNvPr>
          <p:cNvSpPr/>
          <p:nvPr/>
        </p:nvSpPr>
        <p:spPr>
          <a:xfrm>
            <a:off x="4162756" y="2184086"/>
            <a:ext cx="2191658" cy="2191658"/>
          </a:xfrm>
          <a:prstGeom prst="cube">
            <a:avLst/>
          </a:prstGeom>
          <a:solidFill>
            <a:srgbClr val="F3C9D9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정육면체 167">
            <a:extLst>
              <a:ext uri="{FF2B5EF4-FFF2-40B4-BE49-F238E27FC236}">
                <a16:creationId xmlns:a16="http://schemas.microsoft.com/office/drawing/2014/main" id="{B7DF8782-F757-FC90-0F05-FF68DAF93784}"/>
              </a:ext>
            </a:extLst>
          </p:cNvPr>
          <p:cNvSpPr/>
          <p:nvPr/>
        </p:nvSpPr>
        <p:spPr>
          <a:xfrm>
            <a:off x="5902655" y="2184086"/>
            <a:ext cx="2191658" cy="2191658"/>
          </a:xfrm>
          <a:prstGeom prst="cube">
            <a:avLst/>
          </a:prstGeom>
          <a:solidFill>
            <a:srgbClr val="F3C9D9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정육면체 168">
            <a:extLst>
              <a:ext uri="{FF2B5EF4-FFF2-40B4-BE49-F238E27FC236}">
                <a16:creationId xmlns:a16="http://schemas.microsoft.com/office/drawing/2014/main" id="{352808BC-AD1A-CC1C-5847-206A6DBC5058}"/>
              </a:ext>
            </a:extLst>
          </p:cNvPr>
          <p:cNvSpPr/>
          <p:nvPr/>
        </p:nvSpPr>
        <p:spPr>
          <a:xfrm>
            <a:off x="7642554" y="2184086"/>
            <a:ext cx="2191658" cy="2191658"/>
          </a:xfrm>
          <a:prstGeom prst="cube">
            <a:avLst/>
          </a:prstGeom>
          <a:solidFill>
            <a:srgbClr val="F3C9D9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BD2C99A9-5E21-7273-13DE-937F37BF049F}"/>
              </a:ext>
            </a:extLst>
          </p:cNvPr>
          <p:cNvSpPr txBox="1"/>
          <p:nvPr/>
        </p:nvSpPr>
        <p:spPr>
          <a:xfrm>
            <a:off x="627109" y="3095249"/>
            <a:ext cx="1521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/>
              <a:t>Effectiveness</a:t>
            </a:r>
            <a:endParaRPr lang="ko-KR" altLang="en-US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FE749B72-74DF-C246-0C72-15D5038B60FC}"/>
              </a:ext>
            </a:extLst>
          </p:cNvPr>
          <p:cNvSpPr txBox="1"/>
          <p:nvPr/>
        </p:nvSpPr>
        <p:spPr>
          <a:xfrm>
            <a:off x="808632" y="4819215"/>
            <a:ext cx="115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/>
              <a:t>Efficiency</a:t>
            </a:r>
            <a:endParaRPr lang="ko-KR" altLang="en-US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B9F3C300-EEAA-D546-D7B8-C75788ECCC8B}"/>
              </a:ext>
            </a:extLst>
          </p:cNvPr>
          <p:cNvSpPr txBox="1"/>
          <p:nvPr/>
        </p:nvSpPr>
        <p:spPr>
          <a:xfrm>
            <a:off x="2422856" y="6109795"/>
            <a:ext cx="17399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latin typeface="Montserrat" pitchFamily="2" charset="0"/>
              </a:rPr>
              <a:t>finance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44474566-69BA-E089-FF6B-C42F72F5A0D4}"/>
              </a:ext>
            </a:extLst>
          </p:cNvPr>
          <p:cNvSpPr txBox="1"/>
          <p:nvPr/>
        </p:nvSpPr>
        <p:spPr>
          <a:xfrm>
            <a:off x="4162756" y="6109795"/>
            <a:ext cx="17398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>
                <a:latin typeface="Montserrat" pitchFamily="2" charset="0"/>
              </a:rPr>
              <a:t>customer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7D50030-7725-DBEA-837A-0394FFB660C3}"/>
              </a:ext>
            </a:extLst>
          </p:cNvPr>
          <p:cNvSpPr txBox="1"/>
          <p:nvPr/>
        </p:nvSpPr>
        <p:spPr>
          <a:xfrm>
            <a:off x="5902655" y="6109795"/>
            <a:ext cx="17398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latin typeface="Montserrat" pitchFamily="2" charset="0"/>
              </a:rPr>
              <a:t>Internal process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23CE74BD-72CA-CCE0-6307-5075C0CA8F0A}"/>
              </a:ext>
            </a:extLst>
          </p:cNvPr>
          <p:cNvSpPr txBox="1"/>
          <p:nvPr/>
        </p:nvSpPr>
        <p:spPr>
          <a:xfrm>
            <a:off x="7642556" y="6109795"/>
            <a:ext cx="173989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>
                <a:latin typeface="Montserrat" pitchFamily="2" charset="0"/>
              </a:rPr>
              <a:t>Learning</a:t>
            </a:r>
            <a:r>
              <a:rPr lang="ko-KR" altLang="en-US">
                <a:latin typeface="Montserrat" pitchFamily="2" charset="0"/>
              </a:rPr>
              <a:t> </a:t>
            </a:r>
            <a:r>
              <a:rPr lang="en-US" altLang="ko-KR">
                <a:latin typeface="Montserrat" pitchFamily="2" charset="0"/>
              </a:rPr>
              <a:t>&amp;</a:t>
            </a:r>
          </a:p>
          <a:p>
            <a:pPr algn="ctr"/>
            <a:r>
              <a:rPr lang="en-US" altLang="ko-KR">
                <a:latin typeface="Montserrat" pitchFamily="2" charset="0"/>
              </a:rPr>
              <a:t>Growth</a:t>
            </a:r>
            <a:endParaRPr lang="ko-KR" altLang="en-US">
              <a:latin typeface="Montserrat" pitchFamily="2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8C860290-7876-6FFB-95D4-04BAF948BA88}"/>
              </a:ext>
            </a:extLst>
          </p:cNvPr>
          <p:cNvSpPr txBox="1"/>
          <p:nvPr/>
        </p:nvSpPr>
        <p:spPr>
          <a:xfrm>
            <a:off x="9769143" y="5677748"/>
            <a:ext cx="1630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/>
              <a:t>Quantitative</a:t>
            </a:r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1F38342-2FD4-E4AC-A9F7-CB599FF22CE2}"/>
              </a:ext>
            </a:extLst>
          </p:cNvPr>
          <p:cNvGrpSpPr/>
          <p:nvPr/>
        </p:nvGrpSpPr>
        <p:grpSpPr>
          <a:xfrm>
            <a:off x="2422856" y="2783186"/>
            <a:ext cx="1646225" cy="1537746"/>
            <a:chOff x="2422856" y="2783186"/>
            <a:chExt cx="1646225" cy="15377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6D1F62E-2200-7E11-D4D1-2A63C7F47430}"/>
                </a:ext>
              </a:extLst>
            </p:cNvPr>
            <p:cNvSpPr txBox="1"/>
            <p:nvPr/>
          </p:nvSpPr>
          <p:spPr>
            <a:xfrm>
              <a:off x="2422857" y="2783186"/>
              <a:ext cx="164622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/>
                <a:t>New contract and renewal ratio of partners</a:t>
              </a:r>
              <a:endParaRPr lang="ko-KR" altLang="en-US" sz="11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DE62A5-BD26-F2C5-5072-9447CF066AF8}"/>
                </a:ext>
              </a:extLst>
            </p:cNvPr>
            <p:cNvSpPr txBox="1"/>
            <p:nvPr/>
          </p:nvSpPr>
          <p:spPr>
            <a:xfrm>
              <a:off x="2422857" y="3421254"/>
              <a:ext cx="164622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/>
                <a:t>Assets management of ROI</a:t>
              </a:r>
              <a:endParaRPr lang="ko-KR" altLang="en-US" sz="11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26F7340-3516-825D-8FC7-AFA55DCE5C4F}"/>
                </a:ext>
              </a:extLst>
            </p:cNvPr>
            <p:cNvSpPr txBox="1"/>
            <p:nvPr/>
          </p:nvSpPr>
          <p:spPr>
            <a:xfrm>
              <a:off x="2422856" y="3890045"/>
              <a:ext cx="16462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/>
                <a:t>Increment of business profit</a:t>
              </a:r>
              <a:endParaRPr lang="ko-KR" altLang="en-US" sz="110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562C46C-9A4D-2EB7-CDEA-BC5CEFE57C68}"/>
              </a:ext>
            </a:extLst>
          </p:cNvPr>
          <p:cNvGrpSpPr/>
          <p:nvPr/>
        </p:nvGrpSpPr>
        <p:grpSpPr>
          <a:xfrm>
            <a:off x="4222914" y="2796124"/>
            <a:ext cx="1646224" cy="1066674"/>
            <a:chOff x="4162756" y="2783186"/>
            <a:chExt cx="1646224" cy="106667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DD0A61-4A3F-7BBA-82B1-111DD48BC6CF}"/>
                </a:ext>
              </a:extLst>
            </p:cNvPr>
            <p:cNvSpPr txBox="1"/>
            <p:nvPr/>
          </p:nvSpPr>
          <p:spPr>
            <a:xfrm>
              <a:off x="4162756" y="2783186"/>
              <a:ext cx="1646224" cy="60016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100"/>
                <a:t>Increase user repurchase rate</a:t>
              </a:r>
            </a:p>
            <a:p>
              <a:endParaRPr lang="en-US" altLang="ko-KR" sz="11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53D76A-0BC9-0E5A-AB1C-072A4A6211CA}"/>
                </a:ext>
              </a:extLst>
            </p:cNvPr>
            <p:cNvSpPr txBox="1"/>
            <p:nvPr/>
          </p:nvSpPr>
          <p:spPr>
            <a:xfrm>
              <a:off x="4192835" y="3418973"/>
              <a:ext cx="1013419" cy="43088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1100"/>
                <a:t>Conversion </a:t>
              </a:r>
              <a:endParaRPr lang="ko-KR" altLang="en-US" sz="1100"/>
            </a:p>
            <a:p>
              <a:r>
                <a:rPr lang="en-US" altLang="ko-KR" sz="1100"/>
                <a:t>rate</a:t>
              </a:r>
              <a:endParaRPr lang="ko-KR" altLang="en-US" sz="110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D88404E-0FFB-A41A-1DCD-82BE1BF4F7DA}"/>
              </a:ext>
            </a:extLst>
          </p:cNvPr>
          <p:cNvSpPr txBox="1"/>
          <p:nvPr/>
        </p:nvSpPr>
        <p:spPr>
          <a:xfrm>
            <a:off x="7662607" y="2881086"/>
            <a:ext cx="165384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Self-development Support System Investment Capacity</a:t>
            </a:r>
            <a:endParaRPr lang="ko-KR" altLang="en-US" sz="105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78B585C-6A4B-5530-CDCF-9B25A5B03CFF}"/>
              </a:ext>
            </a:extLst>
          </p:cNvPr>
          <p:cNvGrpSpPr/>
          <p:nvPr/>
        </p:nvGrpSpPr>
        <p:grpSpPr>
          <a:xfrm>
            <a:off x="2422856" y="4696508"/>
            <a:ext cx="1646225" cy="1188652"/>
            <a:chOff x="2422856" y="4548400"/>
            <a:chExt cx="1646225" cy="118865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47A1BA-5FEC-A991-882F-ACD05783B827}"/>
                </a:ext>
              </a:extLst>
            </p:cNvPr>
            <p:cNvSpPr txBox="1"/>
            <p:nvPr/>
          </p:nvSpPr>
          <p:spPr>
            <a:xfrm>
              <a:off x="2422856" y="4548400"/>
              <a:ext cx="16462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/>
                <a:t>Purchase cost reduction</a:t>
              </a:r>
              <a:endParaRPr lang="ko-KR" altLang="en-US" sz="11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20EFF9C-1D7C-C1BD-8698-D9A0C70265D6}"/>
                </a:ext>
              </a:extLst>
            </p:cNvPr>
            <p:cNvSpPr txBox="1"/>
            <p:nvPr/>
          </p:nvSpPr>
          <p:spPr>
            <a:xfrm>
              <a:off x="2422856" y="5006908"/>
              <a:ext cx="141897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/>
                <a:t>Sales growth rate</a:t>
              </a:r>
              <a:endParaRPr lang="ko-KR" altLang="en-US" sz="11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AA6111-02B6-ABD5-C56D-64FB98A2D8B2}"/>
                </a:ext>
              </a:extLst>
            </p:cNvPr>
            <p:cNvSpPr txBox="1"/>
            <p:nvPr/>
          </p:nvSpPr>
          <p:spPr>
            <a:xfrm>
              <a:off x="2422856" y="5306165"/>
              <a:ext cx="16462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/>
                <a:t>Operating profit growth rate</a:t>
              </a:r>
              <a:endParaRPr lang="ko-KR" altLang="en-US" sz="110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632DF88-9B46-B35C-3A39-EA0C8E39FBB0}"/>
              </a:ext>
            </a:extLst>
          </p:cNvPr>
          <p:cNvSpPr txBox="1"/>
          <p:nvPr/>
        </p:nvSpPr>
        <p:spPr>
          <a:xfrm>
            <a:off x="4162756" y="4703799"/>
            <a:ext cx="16462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Expanding market share in Cosmetics Sales</a:t>
            </a:r>
            <a:endParaRPr lang="ko-KR" altLang="en-US" sz="11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5E4E34-80AE-AD77-988E-42ADBB4A3FA0}"/>
              </a:ext>
            </a:extLst>
          </p:cNvPr>
          <p:cNvSpPr txBox="1"/>
          <p:nvPr/>
        </p:nvSpPr>
        <p:spPr>
          <a:xfrm>
            <a:off x="7702713" y="4692602"/>
            <a:ext cx="1682420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100"/>
              <a:t>Increase </a:t>
            </a:r>
            <a:endParaRPr lang="ko-KR" altLang="en-US" sz="1100"/>
          </a:p>
          <a:p>
            <a:r>
              <a:rPr lang="en-US" altLang="ko-KR" sz="1100"/>
              <a:t>productivity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9808247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정육면체 169">
            <a:extLst>
              <a:ext uri="{FF2B5EF4-FFF2-40B4-BE49-F238E27FC236}">
                <a16:creationId xmlns:a16="http://schemas.microsoft.com/office/drawing/2014/main" id="{6ACAF6BC-C540-DEEF-4A2F-5DCF5942DD63}"/>
              </a:ext>
            </a:extLst>
          </p:cNvPr>
          <p:cNvSpPr/>
          <p:nvPr/>
        </p:nvSpPr>
        <p:spPr>
          <a:xfrm>
            <a:off x="2422857" y="3908052"/>
            <a:ext cx="2191658" cy="2191658"/>
          </a:xfrm>
          <a:prstGeom prst="cube">
            <a:avLst/>
          </a:prstGeom>
          <a:solidFill>
            <a:srgbClr val="F3C9D9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정육면체 170">
            <a:extLst>
              <a:ext uri="{FF2B5EF4-FFF2-40B4-BE49-F238E27FC236}">
                <a16:creationId xmlns:a16="http://schemas.microsoft.com/office/drawing/2014/main" id="{1D65D631-F9FA-680E-3560-6E5FCA804DAD}"/>
              </a:ext>
            </a:extLst>
          </p:cNvPr>
          <p:cNvSpPr/>
          <p:nvPr/>
        </p:nvSpPr>
        <p:spPr>
          <a:xfrm>
            <a:off x="4162756" y="3908052"/>
            <a:ext cx="2191658" cy="2191658"/>
          </a:xfrm>
          <a:prstGeom prst="cube">
            <a:avLst/>
          </a:prstGeom>
          <a:solidFill>
            <a:srgbClr val="F3C9D9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정육면체 171">
            <a:extLst>
              <a:ext uri="{FF2B5EF4-FFF2-40B4-BE49-F238E27FC236}">
                <a16:creationId xmlns:a16="http://schemas.microsoft.com/office/drawing/2014/main" id="{A7DCE0DD-DDC5-C7FE-275F-649223AA0C0B}"/>
              </a:ext>
            </a:extLst>
          </p:cNvPr>
          <p:cNvSpPr/>
          <p:nvPr/>
        </p:nvSpPr>
        <p:spPr>
          <a:xfrm>
            <a:off x="5902655" y="3908052"/>
            <a:ext cx="2191658" cy="2191658"/>
          </a:xfrm>
          <a:prstGeom prst="cube">
            <a:avLst/>
          </a:prstGeom>
          <a:solidFill>
            <a:srgbClr val="F3C9D9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정육면체 172">
            <a:extLst>
              <a:ext uri="{FF2B5EF4-FFF2-40B4-BE49-F238E27FC236}">
                <a16:creationId xmlns:a16="http://schemas.microsoft.com/office/drawing/2014/main" id="{D8C23361-9755-BDF2-2F83-2F7EB2FADFAA}"/>
              </a:ext>
            </a:extLst>
          </p:cNvPr>
          <p:cNvSpPr/>
          <p:nvPr/>
        </p:nvSpPr>
        <p:spPr>
          <a:xfrm>
            <a:off x="7642554" y="3908052"/>
            <a:ext cx="2191658" cy="2191658"/>
          </a:xfrm>
          <a:prstGeom prst="cube">
            <a:avLst/>
          </a:prstGeom>
          <a:solidFill>
            <a:srgbClr val="F3C9D9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4A15296F-9B93-CDC5-24C0-2FBF3D9D97DE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277D15-435E-E576-1DE2-A5AE55901739}"/>
              </a:ext>
            </a:extLst>
          </p:cNvPr>
          <p:cNvSpPr txBox="1"/>
          <p:nvPr/>
        </p:nvSpPr>
        <p:spPr>
          <a:xfrm>
            <a:off x="1346254" y="-3882"/>
            <a:ext cx="86228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Item Identification</a:t>
            </a:r>
            <a:endParaRPr lang="ko-KR" altLang="en-US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C9709B-A20E-12B6-A0F6-DDD14035A441}"/>
              </a:ext>
            </a:extLst>
          </p:cNvPr>
          <p:cNvSpPr txBox="1"/>
          <p:nvPr/>
        </p:nvSpPr>
        <p:spPr>
          <a:xfrm>
            <a:off x="62712" y="175313"/>
            <a:ext cx="413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1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66" name="정육면체 165">
            <a:extLst>
              <a:ext uri="{FF2B5EF4-FFF2-40B4-BE49-F238E27FC236}">
                <a16:creationId xmlns:a16="http://schemas.microsoft.com/office/drawing/2014/main" id="{FDC2FF88-A357-D022-4CF9-61E4C328D6B4}"/>
              </a:ext>
            </a:extLst>
          </p:cNvPr>
          <p:cNvSpPr/>
          <p:nvPr/>
        </p:nvSpPr>
        <p:spPr>
          <a:xfrm>
            <a:off x="2422857" y="2184086"/>
            <a:ext cx="2191658" cy="2191658"/>
          </a:xfrm>
          <a:prstGeom prst="cube">
            <a:avLst/>
          </a:prstGeom>
          <a:solidFill>
            <a:srgbClr val="F3C9D9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정육면체 166">
            <a:extLst>
              <a:ext uri="{FF2B5EF4-FFF2-40B4-BE49-F238E27FC236}">
                <a16:creationId xmlns:a16="http://schemas.microsoft.com/office/drawing/2014/main" id="{7E15C1C4-E20A-A387-01F4-6E3CC1A308FB}"/>
              </a:ext>
            </a:extLst>
          </p:cNvPr>
          <p:cNvSpPr/>
          <p:nvPr/>
        </p:nvSpPr>
        <p:spPr>
          <a:xfrm>
            <a:off x="4162756" y="2184086"/>
            <a:ext cx="2191658" cy="2191658"/>
          </a:xfrm>
          <a:prstGeom prst="cube">
            <a:avLst/>
          </a:prstGeom>
          <a:solidFill>
            <a:srgbClr val="F3C9D9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정육면체 167">
            <a:extLst>
              <a:ext uri="{FF2B5EF4-FFF2-40B4-BE49-F238E27FC236}">
                <a16:creationId xmlns:a16="http://schemas.microsoft.com/office/drawing/2014/main" id="{B7DF8782-F757-FC90-0F05-FF68DAF93784}"/>
              </a:ext>
            </a:extLst>
          </p:cNvPr>
          <p:cNvSpPr/>
          <p:nvPr/>
        </p:nvSpPr>
        <p:spPr>
          <a:xfrm>
            <a:off x="5902655" y="2184086"/>
            <a:ext cx="2191658" cy="2191658"/>
          </a:xfrm>
          <a:prstGeom prst="cube">
            <a:avLst/>
          </a:prstGeom>
          <a:solidFill>
            <a:srgbClr val="F3C9D9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정육면체 168">
            <a:extLst>
              <a:ext uri="{FF2B5EF4-FFF2-40B4-BE49-F238E27FC236}">
                <a16:creationId xmlns:a16="http://schemas.microsoft.com/office/drawing/2014/main" id="{352808BC-AD1A-CC1C-5847-206A6DBC5058}"/>
              </a:ext>
            </a:extLst>
          </p:cNvPr>
          <p:cNvSpPr/>
          <p:nvPr/>
        </p:nvSpPr>
        <p:spPr>
          <a:xfrm>
            <a:off x="7642554" y="2184086"/>
            <a:ext cx="2191658" cy="2191658"/>
          </a:xfrm>
          <a:prstGeom prst="cube">
            <a:avLst/>
          </a:prstGeom>
          <a:solidFill>
            <a:srgbClr val="F3C9D9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BD2C99A9-5E21-7273-13DE-937F37BF049F}"/>
              </a:ext>
            </a:extLst>
          </p:cNvPr>
          <p:cNvSpPr txBox="1"/>
          <p:nvPr/>
        </p:nvSpPr>
        <p:spPr>
          <a:xfrm>
            <a:off x="627109" y="3095249"/>
            <a:ext cx="1521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/>
              <a:t>Effectiveness</a:t>
            </a:r>
            <a:endParaRPr lang="ko-KR" altLang="en-US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FE749B72-74DF-C246-0C72-15D5038B60FC}"/>
              </a:ext>
            </a:extLst>
          </p:cNvPr>
          <p:cNvSpPr txBox="1"/>
          <p:nvPr/>
        </p:nvSpPr>
        <p:spPr>
          <a:xfrm>
            <a:off x="808632" y="4819215"/>
            <a:ext cx="115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/>
              <a:t>Efficiency</a:t>
            </a:r>
            <a:endParaRPr lang="ko-KR" altLang="en-US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B9F3C300-EEAA-D546-D7B8-C75788ECCC8B}"/>
              </a:ext>
            </a:extLst>
          </p:cNvPr>
          <p:cNvSpPr txBox="1"/>
          <p:nvPr/>
        </p:nvSpPr>
        <p:spPr>
          <a:xfrm>
            <a:off x="2422856" y="6109795"/>
            <a:ext cx="17399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latin typeface="Montserrat" pitchFamily="2" charset="0"/>
              </a:rPr>
              <a:t>finance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44474566-69BA-E089-FF6B-C42F72F5A0D4}"/>
              </a:ext>
            </a:extLst>
          </p:cNvPr>
          <p:cNvSpPr txBox="1"/>
          <p:nvPr/>
        </p:nvSpPr>
        <p:spPr>
          <a:xfrm>
            <a:off x="4162756" y="6109795"/>
            <a:ext cx="17398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>
                <a:latin typeface="Montserrat" pitchFamily="2" charset="0"/>
              </a:rPr>
              <a:t>customer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7D50030-7725-DBEA-837A-0394FFB660C3}"/>
              </a:ext>
            </a:extLst>
          </p:cNvPr>
          <p:cNvSpPr txBox="1"/>
          <p:nvPr/>
        </p:nvSpPr>
        <p:spPr>
          <a:xfrm>
            <a:off x="5902655" y="6109795"/>
            <a:ext cx="17398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latin typeface="Montserrat" pitchFamily="2" charset="0"/>
              </a:rPr>
              <a:t>Internal process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23CE74BD-72CA-CCE0-6307-5075C0CA8F0A}"/>
              </a:ext>
            </a:extLst>
          </p:cNvPr>
          <p:cNvSpPr txBox="1"/>
          <p:nvPr/>
        </p:nvSpPr>
        <p:spPr>
          <a:xfrm>
            <a:off x="7642556" y="6109795"/>
            <a:ext cx="173989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>
                <a:latin typeface="Montserrat" pitchFamily="2" charset="0"/>
              </a:rPr>
              <a:t>Learning</a:t>
            </a:r>
            <a:r>
              <a:rPr lang="ko-KR" altLang="en-US">
                <a:latin typeface="Montserrat" pitchFamily="2" charset="0"/>
              </a:rPr>
              <a:t> </a:t>
            </a:r>
            <a:r>
              <a:rPr lang="en-US" altLang="ko-KR">
                <a:latin typeface="Montserrat" pitchFamily="2" charset="0"/>
              </a:rPr>
              <a:t>&amp;</a:t>
            </a:r>
          </a:p>
          <a:p>
            <a:pPr algn="ctr"/>
            <a:r>
              <a:rPr lang="en-US" altLang="ko-KR">
                <a:latin typeface="Montserrat" pitchFamily="2" charset="0"/>
              </a:rPr>
              <a:t>Growth</a:t>
            </a:r>
            <a:endParaRPr lang="ko-KR" altLang="en-US">
              <a:latin typeface="Montserrat" pitchFamily="2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8C860290-7876-6FFB-95D4-04BAF948BA88}"/>
              </a:ext>
            </a:extLst>
          </p:cNvPr>
          <p:cNvSpPr txBox="1"/>
          <p:nvPr/>
        </p:nvSpPr>
        <p:spPr>
          <a:xfrm>
            <a:off x="9669999" y="5697801"/>
            <a:ext cx="140775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qualitative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5EED58-8CCC-66EB-D952-42A2735EF71F}"/>
              </a:ext>
            </a:extLst>
          </p:cNvPr>
          <p:cNvSpPr txBox="1"/>
          <p:nvPr/>
        </p:nvSpPr>
        <p:spPr>
          <a:xfrm>
            <a:off x="7632528" y="4512129"/>
            <a:ext cx="167051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100">
                <a:ea typeface="+mn-lt"/>
                <a:cs typeface="+mn-lt"/>
              </a:rPr>
              <a:t>The period</a:t>
            </a:r>
            <a:endParaRPr lang="en-US" sz="1100">
              <a:ea typeface="+mn-lt"/>
              <a:cs typeface="+mn-lt"/>
            </a:endParaRPr>
          </a:p>
          <a:p>
            <a:r>
              <a:rPr lang="en-US" altLang="ko-KR" sz="1100">
                <a:ea typeface="+mn-lt"/>
                <a:cs typeface="+mn-lt"/>
              </a:rPr>
              <a:t> of update</a:t>
            </a:r>
            <a:endParaRPr lang="en-US" sz="11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DB1FB2-CF96-C081-CF48-77D7F7080D2F}"/>
              </a:ext>
            </a:extLst>
          </p:cNvPr>
          <p:cNvSpPr txBox="1"/>
          <p:nvPr/>
        </p:nvSpPr>
        <p:spPr>
          <a:xfrm>
            <a:off x="7632528" y="2849491"/>
            <a:ext cx="1670515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/>
              <a:t>Employee work</a:t>
            </a:r>
          </a:p>
          <a:p>
            <a:r>
              <a:rPr lang="en-US" sz="1100"/>
              <a:t>experience</a:t>
            </a:r>
          </a:p>
          <a:p>
            <a:r>
              <a:rPr lang="en-US" sz="1100"/>
              <a:t>satisfaction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DD9996-FE74-B788-031D-A5F82C667018}"/>
              </a:ext>
            </a:extLst>
          </p:cNvPr>
          <p:cNvSpPr txBox="1"/>
          <p:nvPr/>
        </p:nvSpPr>
        <p:spPr>
          <a:xfrm>
            <a:off x="4169521" y="2848321"/>
            <a:ext cx="1739898" cy="6001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100"/>
              <a:t>Expand</a:t>
            </a:r>
            <a:endParaRPr lang="ko-KR" altLang="en-US" sz="1100"/>
          </a:p>
          <a:p>
            <a:r>
              <a:rPr lang="en-US" altLang="ko-KR" sz="1100"/>
              <a:t>user </a:t>
            </a:r>
            <a:endParaRPr lang="ko-KR" altLang="en-US" sz="1100"/>
          </a:p>
          <a:p>
            <a:r>
              <a:rPr lang="en-US" altLang="ko-KR" sz="1100"/>
              <a:t>selection</a:t>
            </a:r>
            <a:endParaRPr lang="ko-KR" altLang="en-US" sz="110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4F8B79F-AFD8-25E4-2223-6372AB575325}"/>
              </a:ext>
            </a:extLst>
          </p:cNvPr>
          <p:cNvGrpSpPr/>
          <p:nvPr/>
        </p:nvGrpSpPr>
        <p:grpSpPr>
          <a:xfrm>
            <a:off x="5899702" y="4509980"/>
            <a:ext cx="1677785" cy="1047365"/>
            <a:chOff x="5899702" y="4557605"/>
            <a:chExt cx="1677785" cy="104736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AC0990-00C3-F391-0E67-27816F57DAAC}"/>
                </a:ext>
              </a:extLst>
            </p:cNvPr>
            <p:cNvSpPr txBox="1"/>
            <p:nvPr/>
          </p:nvSpPr>
          <p:spPr>
            <a:xfrm>
              <a:off x="5900548" y="4557605"/>
              <a:ext cx="1676939" cy="43088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100"/>
                <a:t>Packing and</a:t>
              </a:r>
            </a:p>
            <a:p>
              <a:r>
                <a:rPr lang="en-US" sz="1100"/>
                <a:t>shipping satisfaction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DBFA9D-A73A-4EEC-C2F0-F5E357041908}"/>
                </a:ext>
              </a:extLst>
            </p:cNvPr>
            <p:cNvSpPr txBox="1"/>
            <p:nvPr/>
          </p:nvSpPr>
          <p:spPr>
            <a:xfrm>
              <a:off x="5899702" y="5004806"/>
              <a:ext cx="163732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/>
                <a:t>Improved accuracy of personal-color diagnosis 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EE4280-3F89-DCDA-95DD-ADAD9DC7008C}"/>
                </a:ext>
              </a:extLst>
            </p:cNvPr>
            <p:cNvSpPr txBox="1"/>
            <p:nvPr/>
          </p:nvSpPr>
          <p:spPr>
            <a:xfrm>
              <a:off x="5900125" y="4948979"/>
              <a:ext cx="16769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10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95F4D55-E507-657B-CBF4-F2767535968B}"/>
              </a:ext>
            </a:extLst>
          </p:cNvPr>
          <p:cNvSpPr txBox="1"/>
          <p:nvPr/>
        </p:nvSpPr>
        <p:spPr>
          <a:xfrm>
            <a:off x="-9526" y="1104114"/>
            <a:ext cx="92095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IT Performance Framework</a:t>
            </a:r>
            <a:endParaRPr lang="ko-KR" altLang="en-US" sz="48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740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3CF94158-DFCB-44ED-B683-5EA0D387358A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98818-D290-5D90-7866-4D3BDB9CC89A}"/>
              </a:ext>
            </a:extLst>
          </p:cNvPr>
          <p:cNvSpPr txBox="1"/>
          <p:nvPr/>
        </p:nvSpPr>
        <p:spPr>
          <a:xfrm>
            <a:off x="1346254" y="-3882"/>
            <a:ext cx="86228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Item Identification</a:t>
            </a:r>
            <a:endParaRPr lang="ko-KR" altLang="en-US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8DDB31-67EF-008D-7DC5-6DAEA2EF3238}"/>
              </a:ext>
            </a:extLst>
          </p:cNvPr>
          <p:cNvSpPr txBox="1"/>
          <p:nvPr/>
        </p:nvSpPr>
        <p:spPr>
          <a:xfrm>
            <a:off x="62712" y="175313"/>
            <a:ext cx="413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1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18B119-9364-C5DC-709A-E4A386438114}"/>
              </a:ext>
            </a:extLst>
          </p:cNvPr>
          <p:cNvSpPr txBox="1"/>
          <p:nvPr/>
        </p:nvSpPr>
        <p:spPr>
          <a:xfrm>
            <a:off x="-9526" y="1104114"/>
            <a:ext cx="98235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Estimated Income Statement</a:t>
            </a:r>
            <a:endParaRPr lang="ko-KR" altLang="en-US" sz="48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B343C6F3-3BEE-E396-A942-78E2023D695F}"/>
              </a:ext>
            </a:extLst>
          </p:cNvPr>
          <p:cNvGraphicFramePr>
            <a:graphicFrameLocks noGrp="1"/>
          </p:cNvGraphicFramePr>
          <p:nvPr/>
        </p:nvGraphicFramePr>
        <p:xfrm>
          <a:off x="1497371" y="3043107"/>
          <a:ext cx="9197258" cy="24969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98629">
                  <a:extLst>
                    <a:ext uri="{9D8B030D-6E8A-4147-A177-3AD203B41FA5}">
                      <a16:colId xmlns:a16="http://schemas.microsoft.com/office/drawing/2014/main" val="1019246559"/>
                    </a:ext>
                  </a:extLst>
                </a:gridCol>
                <a:gridCol w="4598629">
                  <a:extLst>
                    <a:ext uri="{9D8B030D-6E8A-4147-A177-3AD203B41FA5}">
                      <a16:colId xmlns:a16="http://schemas.microsoft.com/office/drawing/2014/main" val="872623763"/>
                    </a:ext>
                  </a:extLst>
                </a:gridCol>
              </a:tblGrid>
              <a:tr h="624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iMac pro + pro display </a:t>
                      </a:r>
                      <a:r>
                        <a:rPr lang="en-US" altLang="ko-KR" sz="2000" b="1" err="1"/>
                        <a:t>xdr</a:t>
                      </a:r>
                      <a:endParaRPr lang="ko-KR" altLang="en-US" sz="2000" b="1"/>
                    </a:p>
                  </a:txBody>
                  <a:tcPr anchor="ctr">
                    <a:solidFill>
                      <a:srgbClr val="F3C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788,770,000</a:t>
                      </a:r>
                      <a:endParaRPr lang="ko-KR" altLang="en-US" sz="2000" b="1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343024"/>
                  </a:ext>
                </a:extLst>
              </a:tr>
              <a:tr h="624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err="1"/>
                        <a:t>Nas</a:t>
                      </a:r>
                      <a:r>
                        <a:rPr lang="en-US" altLang="ko-KR" sz="2000" b="1"/>
                        <a:t> Storage</a:t>
                      </a:r>
                      <a:endParaRPr lang="ko-KR" altLang="en-US" sz="2000" b="1"/>
                    </a:p>
                  </a:txBody>
                  <a:tcPr anchor="ctr">
                    <a:solidFill>
                      <a:srgbClr val="F3C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52,400,000</a:t>
                      </a:r>
                      <a:endParaRPr lang="ko-KR" altLang="en-US" sz="2000" b="1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149092"/>
                  </a:ext>
                </a:extLst>
              </a:tr>
              <a:tr h="624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deposit</a:t>
                      </a:r>
                      <a:endParaRPr lang="ko-KR" altLang="en-US" sz="2000" b="1"/>
                    </a:p>
                  </a:txBody>
                  <a:tcPr anchor="ctr">
                    <a:solidFill>
                      <a:srgbClr val="F3C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250,000,000</a:t>
                      </a:r>
                      <a:endParaRPr lang="ko-KR" altLang="en-US" sz="2000" b="1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802279"/>
                  </a:ext>
                </a:extLst>
              </a:tr>
              <a:tr h="624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Data</a:t>
                      </a:r>
                      <a:endParaRPr lang="ko-KR" altLang="en-US" sz="2000" b="1"/>
                    </a:p>
                  </a:txBody>
                  <a:tcPr anchor="ctr">
                    <a:solidFill>
                      <a:srgbClr val="F3C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1,000,000,000</a:t>
                      </a:r>
                      <a:endParaRPr lang="ko-KR" altLang="en-US" sz="2000" b="1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56923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A6E4FEB-3B4E-7C75-65BE-CBCE2181D0A1}"/>
              </a:ext>
            </a:extLst>
          </p:cNvPr>
          <p:cNvSpPr txBox="1"/>
          <p:nvPr/>
        </p:nvSpPr>
        <p:spPr>
          <a:xfrm>
            <a:off x="4462380" y="2192418"/>
            <a:ext cx="3267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Montserrat ExtraBold" pitchFamily="2" charset="0"/>
              </a:rPr>
              <a:t>▶ First cost ◀</a:t>
            </a:r>
            <a:endParaRPr lang="ko-KR" altLang="en-US" sz="3200">
              <a:latin typeface="Montserrat ExtraBold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68A133-C194-B3F6-8055-F302CBF72B81}"/>
              </a:ext>
            </a:extLst>
          </p:cNvPr>
          <p:cNvSpPr txBox="1"/>
          <p:nvPr/>
        </p:nvSpPr>
        <p:spPr>
          <a:xfrm>
            <a:off x="6369406" y="5805961"/>
            <a:ext cx="5434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rgbClr val="FF0000"/>
                </a:solidFill>
                <a:latin typeface="Montserrat ExtraBold" pitchFamily="2" charset="0"/>
              </a:rPr>
              <a:t>Total : 2,091,170,000</a:t>
            </a:r>
            <a:endParaRPr lang="ko-KR" altLang="en-US" sz="3200">
              <a:solidFill>
                <a:srgbClr val="FF0000"/>
              </a:solidFill>
              <a:latin typeface="Montserrat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9554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3CF94158-DFCB-44ED-B683-5EA0D387358A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98818-D290-5D90-7866-4D3BDB9CC89A}"/>
              </a:ext>
            </a:extLst>
          </p:cNvPr>
          <p:cNvSpPr txBox="1"/>
          <p:nvPr/>
        </p:nvSpPr>
        <p:spPr>
          <a:xfrm>
            <a:off x="1346254" y="-3882"/>
            <a:ext cx="86228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Item Identification</a:t>
            </a:r>
            <a:endParaRPr lang="ko-KR" altLang="en-US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8DDB31-67EF-008D-7DC5-6DAEA2EF3238}"/>
              </a:ext>
            </a:extLst>
          </p:cNvPr>
          <p:cNvSpPr txBox="1"/>
          <p:nvPr/>
        </p:nvSpPr>
        <p:spPr>
          <a:xfrm>
            <a:off x="62712" y="175313"/>
            <a:ext cx="413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1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18B119-9364-C5DC-709A-E4A386438114}"/>
              </a:ext>
            </a:extLst>
          </p:cNvPr>
          <p:cNvSpPr txBox="1"/>
          <p:nvPr/>
        </p:nvSpPr>
        <p:spPr>
          <a:xfrm>
            <a:off x="-9526" y="1104114"/>
            <a:ext cx="98235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Estimated Income Statement</a:t>
            </a:r>
            <a:endParaRPr lang="ko-KR" altLang="en-US" sz="48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6E4FEB-3B4E-7C75-65BE-CBCE2181D0A1}"/>
              </a:ext>
            </a:extLst>
          </p:cNvPr>
          <p:cNvSpPr txBox="1"/>
          <p:nvPr/>
        </p:nvSpPr>
        <p:spPr>
          <a:xfrm>
            <a:off x="3748745" y="2094471"/>
            <a:ext cx="5197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Montserrat ExtraBold" pitchFamily="2" charset="0"/>
              </a:rPr>
              <a:t>▶ Depreciation item ◀</a:t>
            </a:r>
            <a:endParaRPr lang="ko-KR" altLang="en-US" sz="3200">
              <a:latin typeface="Montserrat Extra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192E98-84DA-B418-36FB-7AC3C2D855F2}"/>
              </a:ext>
            </a:extLst>
          </p:cNvPr>
          <p:cNvSpPr txBox="1"/>
          <p:nvPr/>
        </p:nvSpPr>
        <p:spPr>
          <a:xfrm>
            <a:off x="269659" y="5744582"/>
            <a:ext cx="6581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rgbClr val="ED7D31"/>
                </a:solidFill>
                <a:latin typeface="Montserrat ExtraBold" pitchFamily="2" charset="0"/>
              </a:rPr>
              <a:t>Using Straight Line method</a:t>
            </a:r>
            <a:endParaRPr lang="ko-KR" altLang="en-US" sz="2000">
              <a:solidFill>
                <a:srgbClr val="ED7D31"/>
              </a:solidFill>
              <a:latin typeface="Montserrat ExtraBold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BD358D-3D78-9E0A-50C9-CFB915A153E9}"/>
              </a:ext>
            </a:extLst>
          </p:cNvPr>
          <p:cNvSpPr txBox="1"/>
          <p:nvPr/>
        </p:nvSpPr>
        <p:spPr>
          <a:xfrm>
            <a:off x="269659" y="6144692"/>
            <a:ext cx="3494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rgbClr val="ED7D31"/>
                </a:solidFill>
                <a:latin typeface="Montserrat ExtraBold" pitchFamily="2" charset="0"/>
              </a:rPr>
              <a:t>Period : 10 year</a:t>
            </a:r>
            <a:endParaRPr lang="ko-KR" altLang="en-US" sz="2000">
              <a:solidFill>
                <a:srgbClr val="ED7D31"/>
              </a:solidFill>
              <a:latin typeface="Montserrat ExtraBold" pitchFamily="2" charset="0"/>
            </a:endParaRPr>
          </a:p>
        </p:txBody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DFCE6F1F-41D0-C3DB-BACD-601E7C65A8C4}"/>
              </a:ext>
            </a:extLst>
          </p:cNvPr>
          <p:cNvGraphicFramePr>
            <a:graphicFrameLocks noGrp="1"/>
          </p:cNvGraphicFramePr>
          <p:nvPr/>
        </p:nvGraphicFramePr>
        <p:xfrm>
          <a:off x="269659" y="2855811"/>
          <a:ext cx="11666700" cy="2702324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972225">
                  <a:extLst>
                    <a:ext uri="{9D8B030D-6E8A-4147-A177-3AD203B41FA5}">
                      <a16:colId xmlns:a16="http://schemas.microsoft.com/office/drawing/2014/main" val="3796981371"/>
                    </a:ext>
                  </a:extLst>
                </a:gridCol>
                <a:gridCol w="972225">
                  <a:extLst>
                    <a:ext uri="{9D8B030D-6E8A-4147-A177-3AD203B41FA5}">
                      <a16:colId xmlns:a16="http://schemas.microsoft.com/office/drawing/2014/main" val="3516236788"/>
                    </a:ext>
                  </a:extLst>
                </a:gridCol>
                <a:gridCol w="972225">
                  <a:extLst>
                    <a:ext uri="{9D8B030D-6E8A-4147-A177-3AD203B41FA5}">
                      <a16:colId xmlns:a16="http://schemas.microsoft.com/office/drawing/2014/main" val="2176260704"/>
                    </a:ext>
                  </a:extLst>
                </a:gridCol>
                <a:gridCol w="972225">
                  <a:extLst>
                    <a:ext uri="{9D8B030D-6E8A-4147-A177-3AD203B41FA5}">
                      <a16:colId xmlns:a16="http://schemas.microsoft.com/office/drawing/2014/main" val="1796277177"/>
                    </a:ext>
                  </a:extLst>
                </a:gridCol>
                <a:gridCol w="972225">
                  <a:extLst>
                    <a:ext uri="{9D8B030D-6E8A-4147-A177-3AD203B41FA5}">
                      <a16:colId xmlns:a16="http://schemas.microsoft.com/office/drawing/2014/main" val="3680431054"/>
                    </a:ext>
                  </a:extLst>
                </a:gridCol>
                <a:gridCol w="972225">
                  <a:extLst>
                    <a:ext uri="{9D8B030D-6E8A-4147-A177-3AD203B41FA5}">
                      <a16:colId xmlns:a16="http://schemas.microsoft.com/office/drawing/2014/main" val="2637892409"/>
                    </a:ext>
                  </a:extLst>
                </a:gridCol>
                <a:gridCol w="972225">
                  <a:extLst>
                    <a:ext uri="{9D8B030D-6E8A-4147-A177-3AD203B41FA5}">
                      <a16:colId xmlns:a16="http://schemas.microsoft.com/office/drawing/2014/main" val="3647499113"/>
                    </a:ext>
                  </a:extLst>
                </a:gridCol>
                <a:gridCol w="972225">
                  <a:extLst>
                    <a:ext uri="{9D8B030D-6E8A-4147-A177-3AD203B41FA5}">
                      <a16:colId xmlns:a16="http://schemas.microsoft.com/office/drawing/2014/main" val="979084720"/>
                    </a:ext>
                  </a:extLst>
                </a:gridCol>
                <a:gridCol w="972225">
                  <a:extLst>
                    <a:ext uri="{9D8B030D-6E8A-4147-A177-3AD203B41FA5}">
                      <a16:colId xmlns:a16="http://schemas.microsoft.com/office/drawing/2014/main" val="3749976075"/>
                    </a:ext>
                  </a:extLst>
                </a:gridCol>
                <a:gridCol w="972225">
                  <a:extLst>
                    <a:ext uri="{9D8B030D-6E8A-4147-A177-3AD203B41FA5}">
                      <a16:colId xmlns:a16="http://schemas.microsoft.com/office/drawing/2014/main" val="2106818075"/>
                    </a:ext>
                  </a:extLst>
                </a:gridCol>
                <a:gridCol w="972225">
                  <a:extLst>
                    <a:ext uri="{9D8B030D-6E8A-4147-A177-3AD203B41FA5}">
                      <a16:colId xmlns:a16="http://schemas.microsoft.com/office/drawing/2014/main" val="3115813428"/>
                    </a:ext>
                  </a:extLst>
                </a:gridCol>
                <a:gridCol w="972225">
                  <a:extLst>
                    <a:ext uri="{9D8B030D-6E8A-4147-A177-3AD203B41FA5}">
                      <a16:colId xmlns:a16="http://schemas.microsoft.com/office/drawing/2014/main" val="376033735"/>
                    </a:ext>
                  </a:extLst>
                </a:gridCol>
              </a:tblGrid>
              <a:tr h="63908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800" b="0" u="none" strike="noStrike">
                          <a:ln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  <a:solidFill>
                            <a:srgbClr val="ED7D31"/>
                          </a:solidFill>
                          <a:effectLst/>
                        </a:rPr>
                        <a:t> year </a:t>
                      </a:r>
                      <a:endParaRPr lang="en-US" sz="1800" b="0" i="0" u="none" strike="noStrike">
                        <a:ln>
                          <a:solidFill>
                            <a:schemeClr val="accent2">
                              <a:lumMod val="75000"/>
                            </a:schemeClr>
                          </a:solidFill>
                        </a:ln>
                        <a:solidFill>
                          <a:srgbClr val="ED7D3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600" b="0" u="none" strike="noStrike">
                          <a:ln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  <a:solidFill>
                            <a:srgbClr val="ED7D31"/>
                          </a:solidFill>
                          <a:effectLst/>
                        </a:rPr>
                        <a:t>                                    </a:t>
                      </a:r>
                      <a:r>
                        <a:rPr lang="en-US" altLang="ko-KR" sz="1600" b="0" u="none" strike="noStrike">
                          <a:ln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  <a:solidFill>
                            <a:srgbClr val="ED7D31"/>
                          </a:solidFill>
                          <a:effectLst/>
                        </a:rPr>
                        <a:t>0</a:t>
                      </a:r>
                      <a:endParaRPr lang="en-US" altLang="ko-KR" sz="1600" b="0" i="0" u="none" strike="noStrike">
                        <a:ln>
                          <a:solidFill>
                            <a:schemeClr val="accent2">
                              <a:lumMod val="75000"/>
                            </a:schemeClr>
                          </a:solidFill>
                        </a:ln>
                        <a:solidFill>
                          <a:srgbClr val="ED7D3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600" b="0" u="none" strike="noStrike">
                          <a:ln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  <a:solidFill>
                            <a:srgbClr val="ED7D31"/>
                          </a:solidFill>
                          <a:effectLst/>
                        </a:rPr>
                        <a:t>                                  </a:t>
                      </a:r>
                      <a:r>
                        <a:rPr lang="en-US" altLang="ko-KR" sz="1600" b="0" u="none" strike="noStrike">
                          <a:ln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  <a:solidFill>
                            <a:srgbClr val="ED7D31"/>
                          </a:solidFill>
                          <a:effectLst/>
                        </a:rPr>
                        <a:t>1 </a:t>
                      </a:r>
                      <a:endParaRPr lang="en-US" altLang="ko-KR" sz="1600" b="0" i="0" u="none" strike="noStrike">
                        <a:ln>
                          <a:solidFill>
                            <a:schemeClr val="accent2">
                              <a:lumMod val="75000"/>
                            </a:schemeClr>
                          </a:solidFill>
                        </a:ln>
                        <a:solidFill>
                          <a:srgbClr val="ED7D3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600" b="0" u="none" strike="noStrike">
                          <a:ln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  <a:solidFill>
                            <a:srgbClr val="ED7D31"/>
                          </a:solidFill>
                          <a:effectLst/>
                        </a:rPr>
                        <a:t>                                   </a:t>
                      </a:r>
                      <a:r>
                        <a:rPr lang="en-US" altLang="ko-KR" sz="1600" b="0" u="none" strike="noStrike">
                          <a:ln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  <a:solidFill>
                            <a:srgbClr val="ED7D31"/>
                          </a:solidFill>
                          <a:effectLst/>
                        </a:rPr>
                        <a:t>2 </a:t>
                      </a:r>
                      <a:endParaRPr lang="en-US" altLang="ko-KR" sz="1600" b="0" i="0" u="none" strike="noStrike">
                        <a:ln>
                          <a:solidFill>
                            <a:schemeClr val="accent2">
                              <a:lumMod val="75000"/>
                            </a:schemeClr>
                          </a:solidFill>
                        </a:ln>
                        <a:solidFill>
                          <a:srgbClr val="ED7D3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600" b="0" u="none" strike="noStrike">
                          <a:ln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  <a:solidFill>
                            <a:srgbClr val="ED7D31"/>
                          </a:solidFill>
                          <a:effectLst/>
                        </a:rPr>
                        <a:t>                                   </a:t>
                      </a:r>
                      <a:r>
                        <a:rPr lang="en-US" altLang="ko-KR" sz="1600" b="0" u="none" strike="noStrike">
                          <a:ln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  <a:solidFill>
                            <a:srgbClr val="ED7D31"/>
                          </a:solidFill>
                          <a:effectLst/>
                        </a:rPr>
                        <a:t>3 </a:t>
                      </a:r>
                      <a:endParaRPr lang="en-US" altLang="ko-KR" sz="1600" b="0" i="0" u="none" strike="noStrike">
                        <a:ln>
                          <a:solidFill>
                            <a:schemeClr val="accent2">
                              <a:lumMod val="75000"/>
                            </a:schemeClr>
                          </a:solidFill>
                        </a:ln>
                        <a:solidFill>
                          <a:srgbClr val="ED7D3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600" b="0" u="none" strike="noStrike">
                          <a:ln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  <a:solidFill>
                            <a:srgbClr val="ED7D31"/>
                          </a:solidFill>
                          <a:effectLst/>
                        </a:rPr>
                        <a:t>                                   </a:t>
                      </a:r>
                      <a:r>
                        <a:rPr lang="en-US" altLang="ko-KR" sz="1600" b="0" u="none" strike="noStrike">
                          <a:ln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  <a:solidFill>
                            <a:srgbClr val="ED7D31"/>
                          </a:solidFill>
                          <a:effectLst/>
                        </a:rPr>
                        <a:t>4 </a:t>
                      </a:r>
                      <a:endParaRPr lang="en-US" altLang="ko-KR" sz="1600" b="0" i="0" u="none" strike="noStrike">
                        <a:ln>
                          <a:solidFill>
                            <a:schemeClr val="accent2">
                              <a:lumMod val="75000"/>
                            </a:schemeClr>
                          </a:solidFill>
                        </a:ln>
                        <a:solidFill>
                          <a:srgbClr val="ED7D3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600" b="0" u="none" strike="noStrike">
                          <a:ln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  <a:solidFill>
                            <a:srgbClr val="ED7D31"/>
                          </a:solidFill>
                          <a:effectLst/>
                        </a:rPr>
                        <a:t>                                   </a:t>
                      </a:r>
                      <a:r>
                        <a:rPr lang="en-US" altLang="ko-KR" sz="1600" b="0" u="none" strike="noStrike">
                          <a:ln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  <a:solidFill>
                            <a:srgbClr val="ED7D31"/>
                          </a:solidFill>
                          <a:effectLst/>
                        </a:rPr>
                        <a:t>5 </a:t>
                      </a:r>
                      <a:endParaRPr lang="en-US" altLang="ko-KR" sz="1600" b="0" i="0" u="none" strike="noStrike">
                        <a:ln>
                          <a:solidFill>
                            <a:schemeClr val="accent2">
                              <a:lumMod val="75000"/>
                            </a:schemeClr>
                          </a:solidFill>
                        </a:ln>
                        <a:solidFill>
                          <a:srgbClr val="ED7D3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600" b="0" u="none" strike="noStrike">
                          <a:ln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  <a:solidFill>
                            <a:srgbClr val="ED7D31"/>
                          </a:solidFill>
                          <a:effectLst/>
                        </a:rPr>
                        <a:t>                                           </a:t>
                      </a:r>
                      <a:r>
                        <a:rPr lang="en-US" altLang="ko-KR" sz="1600" b="0" u="none" strike="noStrike">
                          <a:ln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  <a:solidFill>
                            <a:srgbClr val="ED7D31"/>
                          </a:solidFill>
                          <a:effectLst/>
                        </a:rPr>
                        <a:t>6 </a:t>
                      </a:r>
                      <a:endParaRPr lang="en-US" altLang="ko-KR" sz="1600" b="0" i="0" u="none" strike="noStrike">
                        <a:ln>
                          <a:solidFill>
                            <a:schemeClr val="accent2">
                              <a:lumMod val="75000"/>
                            </a:schemeClr>
                          </a:solidFill>
                        </a:ln>
                        <a:solidFill>
                          <a:srgbClr val="ED7D3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600" b="0" u="none" strike="noStrike">
                          <a:ln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  <a:solidFill>
                            <a:srgbClr val="ED7D31"/>
                          </a:solidFill>
                          <a:effectLst/>
                        </a:rPr>
                        <a:t>                                   </a:t>
                      </a:r>
                      <a:r>
                        <a:rPr lang="en-US" altLang="ko-KR" sz="1600" b="0" u="none" strike="noStrike">
                          <a:ln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  <a:solidFill>
                            <a:srgbClr val="ED7D31"/>
                          </a:solidFill>
                          <a:effectLst/>
                        </a:rPr>
                        <a:t>7 </a:t>
                      </a:r>
                      <a:endParaRPr lang="en-US" altLang="ko-KR" sz="1600" b="0" i="0" u="none" strike="noStrike">
                        <a:ln>
                          <a:solidFill>
                            <a:schemeClr val="accent2">
                              <a:lumMod val="75000"/>
                            </a:schemeClr>
                          </a:solidFill>
                        </a:ln>
                        <a:solidFill>
                          <a:srgbClr val="ED7D3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600" b="0" u="none" strike="noStrike">
                          <a:ln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  <a:solidFill>
                            <a:srgbClr val="ED7D31"/>
                          </a:solidFill>
                          <a:effectLst/>
                        </a:rPr>
                        <a:t>                                   </a:t>
                      </a:r>
                      <a:r>
                        <a:rPr lang="en-US" altLang="ko-KR" sz="1600" b="0" u="none" strike="noStrike">
                          <a:ln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  <a:solidFill>
                            <a:srgbClr val="ED7D31"/>
                          </a:solidFill>
                          <a:effectLst/>
                        </a:rPr>
                        <a:t>8 </a:t>
                      </a:r>
                      <a:endParaRPr lang="en-US" altLang="ko-KR" sz="1600" b="0" i="0" u="none" strike="noStrike">
                        <a:ln>
                          <a:solidFill>
                            <a:schemeClr val="accent2">
                              <a:lumMod val="75000"/>
                            </a:schemeClr>
                          </a:solidFill>
                        </a:ln>
                        <a:solidFill>
                          <a:srgbClr val="ED7D3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600" b="0" u="none" strike="noStrike">
                          <a:ln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  <a:solidFill>
                            <a:srgbClr val="ED7D31"/>
                          </a:solidFill>
                          <a:effectLst/>
                        </a:rPr>
                        <a:t>                                   </a:t>
                      </a:r>
                      <a:r>
                        <a:rPr lang="en-US" altLang="ko-KR" sz="1600" b="0" u="none" strike="noStrike">
                          <a:ln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  <a:solidFill>
                            <a:srgbClr val="ED7D31"/>
                          </a:solidFill>
                          <a:effectLst/>
                        </a:rPr>
                        <a:t>9 </a:t>
                      </a:r>
                      <a:endParaRPr lang="en-US" altLang="ko-KR" sz="1600" b="0" i="0" u="none" strike="noStrike">
                        <a:ln>
                          <a:solidFill>
                            <a:schemeClr val="accent2">
                              <a:lumMod val="75000"/>
                            </a:schemeClr>
                          </a:solidFill>
                        </a:ln>
                        <a:solidFill>
                          <a:srgbClr val="ED7D3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600" b="0" u="none" strike="noStrike">
                          <a:ln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  <a:solidFill>
                            <a:srgbClr val="ED7D31"/>
                          </a:solidFill>
                          <a:effectLst/>
                        </a:rPr>
                        <a:t>                                 </a:t>
                      </a:r>
                      <a:r>
                        <a:rPr lang="en-US" altLang="ko-KR" sz="1600" b="0" u="none" strike="noStrike">
                          <a:ln>
                            <a:solidFill>
                              <a:schemeClr val="accent2">
                                <a:lumMod val="75000"/>
                              </a:schemeClr>
                            </a:solidFill>
                          </a:ln>
                          <a:solidFill>
                            <a:srgbClr val="ED7D31"/>
                          </a:solidFill>
                          <a:effectLst/>
                        </a:rPr>
                        <a:t>10 </a:t>
                      </a:r>
                      <a:endParaRPr lang="en-US" altLang="ko-KR" sz="1600" b="0" i="0" u="none" strike="noStrike">
                        <a:ln>
                          <a:solidFill>
                            <a:schemeClr val="accent2">
                              <a:lumMod val="75000"/>
                            </a:schemeClr>
                          </a:solidFill>
                        </a:ln>
                        <a:solidFill>
                          <a:srgbClr val="ED7D3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886815982"/>
                  </a:ext>
                </a:extLst>
              </a:tr>
              <a:tr h="50495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80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 mac </a:t>
                      </a:r>
                      <a:endParaRPr lang="en-US" sz="180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 ₩   </a:t>
                      </a:r>
                      <a:endParaRPr lang="en-US" altLang="ko-KR" sz="1050" b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r>
                        <a:rPr lang="ko-KR" altLang="en-US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                          </a:t>
                      </a:r>
                      <a:endParaRPr lang="en-US" altLang="ko-KR" sz="105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 ₩               </a:t>
                      </a:r>
                      <a:r>
                        <a:rPr lang="en-US" altLang="ko-KR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78,877,000.00 </a:t>
                      </a:r>
                      <a:endParaRPr lang="en-US" altLang="ko-KR" sz="105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 ₩               </a:t>
                      </a:r>
                      <a:r>
                        <a:rPr lang="en-US" altLang="ko-KR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78,877,000.00 </a:t>
                      </a:r>
                      <a:endParaRPr lang="en-US" altLang="ko-KR" sz="105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 ₩               </a:t>
                      </a:r>
                      <a:r>
                        <a:rPr lang="en-US" altLang="ko-KR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78,877,000.00 </a:t>
                      </a:r>
                      <a:endParaRPr lang="en-US" altLang="ko-KR" sz="105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 ₩               </a:t>
                      </a:r>
                      <a:r>
                        <a:rPr lang="en-US" altLang="ko-KR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78,877,000.00 </a:t>
                      </a:r>
                      <a:endParaRPr lang="en-US" altLang="ko-KR" sz="105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 ₩               </a:t>
                      </a:r>
                      <a:r>
                        <a:rPr lang="en-US" altLang="ko-KR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78,877,000.00 </a:t>
                      </a:r>
                      <a:endParaRPr lang="en-US" altLang="ko-KR" sz="105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 ₩                       </a:t>
                      </a:r>
                      <a:r>
                        <a:rPr lang="en-US" altLang="ko-KR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78,877,000.00 </a:t>
                      </a:r>
                      <a:endParaRPr lang="en-US" altLang="ko-KR" sz="105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 ₩               </a:t>
                      </a:r>
                      <a:r>
                        <a:rPr lang="en-US" altLang="ko-KR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78,877,000.00 </a:t>
                      </a:r>
                      <a:endParaRPr lang="en-US" altLang="ko-KR" sz="105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 ₩               </a:t>
                      </a:r>
                      <a:r>
                        <a:rPr lang="en-US" altLang="ko-KR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78,877,000.00 </a:t>
                      </a:r>
                      <a:endParaRPr lang="en-US" altLang="ko-KR" sz="105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 ₩               </a:t>
                      </a:r>
                      <a:r>
                        <a:rPr lang="en-US" altLang="ko-KR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78,877,000.00 </a:t>
                      </a:r>
                      <a:endParaRPr lang="en-US" altLang="ko-KR" sz="105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 ₩               </a:t>
                      </a:r>
                      <a:r>
                        <a:rPr lang="en-US" altLang="ko-KR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78,877,000.00 </a:t>
                      </a:r>
                      <a:endParaRPr lang="en-US" altLang="ko-KR" sz="105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03309782"/>
                  </a:ext>
                </a:extLst>
              </a:tr>
              <a:tr h="50495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80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 storage </a:t>
                      </a:r>
                      <a:endParaRPr lang="en-US" sz="180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 ₩                              </a:t>
                      </a:r>
                      <a:r>
                        <a:rPr lang="en-US" altLang="ko-KR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ko-KR" sz="105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 ₩                </a:t>
                      </a:r>
                      <a:r>
                        <a:rPr lang="en-US" altLang="ko-KR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5,240,000.00 </a:t>
                      </a:r>
                      <a:endParaRPr lang="en-US" altLang="ko-KR" sz="105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 ₩                </a:t>
                      </a:r>
                      <a:r>
                        <a:rPr lang="en-US" altLang="ko-KR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5,240,000.00 </a:t>
                      </a:r>
                      <a:endParaRPr lang="en-US" altLang="ko-KR" sz="105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 ₩                </a:t>
                      </a:r>
                      <a:r>
                        <a:rPr lang="en-US" altLang="ko-KR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5,240,000.00 </a:t>
                      </a:r>
                      <a:endParaRPr lang="en-US" altLang="ko-KR" sz="105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 ₩                </a:t>
                      </a:r>
                      <a:r>
                        <a:rPr lang="en-US" altLang="ko-KR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5,240,000.00 </a:t>
                      </a:r>
                      <a:endParaRPr lang="en-US" altLang="ko-KR" sz="105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 ₩                </a:t>
                      </a:r>
                      <a:r>
                        <a:rPr lang="en-US" altLang="ko-KR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5,240,000.00 </a:t>
                      </a:r>
                      <a:endParaRPr lang="en-US" altLang="ko-KR" sz="105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 ₩                        </a:t>
                      </a:r>
                      <a:r>
                        <a:rPr lang="en-US" altLang="ko-KR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5,240,000.00 </a:t>
                      </a:r>
                      <a:endParaRPr lang="en-US" altLang="ko-KR" sz="105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 ₩                </a:t>
                      </a:r>
                      <a:r>
                        <a:rPr lang="en-US" altLang="ko-KR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5,240,000.00 </a:t>
                      </a:r>
                      <a:endParaRPr lang="en-US" altLang="ko-KR" sz="105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 ₩                </a:t>
                      </a:r>
                      <a:r>
                        <a:rPr lang="en-US" altLang="ko-KR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5,240,000.00 </a:t>
                      </a:r>
                      <a:endParaRPr lang="en-US" altLang="ko-KR" sz="105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 ₩                </a:t>
                      </a:r>
                      <a:r>
                        <a:rPr lang="en-US" altLang="ko-KR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5,240,000.00 </a:t>
                      </a:r>
                      <a:endParaRPr lang="en-US" altLang="ko-KR" sz="105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 ₩                </a:t>
                      </a:r>
                      <a:r>
                        <a:rPr lang="en-US" altLang="ko-KR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5,240,000.00 </a:t>
                      </a:r>
                      <a:endParaRPr lang="en-US" altLang="ko-KR" sz="105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45813486"/>
                  </a:ext>
                </a:extLst>
              </a:tr>
              <a:tr h="50495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80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 Total </a:t>
                      </a:r>
                      <a:endParaRPr lang="en-US" sz="180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 ₩                              </a:t>
                      </a:r>
                      <a:r>
                        <a:rPr lang="en-US" altLang="ko-KR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ko-KR" sz="105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 ₩               </a:t>
                      </a:r>
                      <a:r>
                        <a:rPr lang="en-US" altLang="ko-KR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84,117,000.00 </a:t>
                      </a:r>
                      <a:endParaRPr lang="en-US" altLang="ko-KR" sz="105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 ₩               </a:t>
                      </a:r>
                      <a:r>
                        <a:rPr lang="en-US" altLang="ko-KR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84,117,000.00 </a:t>
                      </a:r>
                      <a:endParaRPr lang="en-US" altLang="ko-KR" sz="105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 ₩               </a:t>
                      </a:r>
                      <a:r>
                        <a:rPr lang="en-US" altLang="ko-KR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84,117,000.00 </a:t>
                      </a:r>
                      <a:endParaRPr lang="en-US" altLang="ko-KR" sz="105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 ₩               </a:t>
                      </a:r>
                      <a:r>
                        <a:rPr lang="en-US" altLang="ko-KR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84,117,000.00 </a:t>
                      </a:r>
                      <a:endParaRPr lang="en-US" altLang="ko-KR" sz="105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 ₩               </a:t>
                      </a:r>
                      <a:r>
                        <a:rPr lang="en-US" altLang="ko-KR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84,117,000.00 </a:t>
                      </a:r>
                      <a:endParaRPr lang="en-US" altLang="ko-KR" sz="105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 ₩                       </a:t>
                      </a:r>
                      <a:r>
                        <a:rPr lang="en-US" altLang="ko-KR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84,117,000.00 </a:t>
                      </a:r>
                      <a:endParaRPr lang="en-US" altLang="ko-KR" sz="105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 ₩               </a:t>
                      </a:r>
                      <a:r>
                        <a:rPr lang="en-US" altLang="ko-KR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84,117,000.00 </a:t>
                      </a:r>
                      <a:endParaRPr lang="en-US" altLang="ko-KR" sz="105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 ₩               </a:t>
                      </a:r>
                      <a:r>
                        <a:rPr lang="en-US" altLang="ko-KR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84,117,000.00 </a:t>
                      </a:r>
                      <a:endParaRPr lang="en-US" altLang="ko-KR" sz="105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 ₩               </a:t>
                      </a:r>
                      <a:r>
                        <a:rPr lang="en-US" altLang="ko-KR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84,117,000.00 </a:t>
                      </a:r>
                      <a:endParaRPr lang="en-US" altLang="ko-KR" sz="105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 ₩               </a:t>
                      </a:r>
                      <a:r>
                        <a:rPr lang="en-US" altLang="ko-KR" sz="1050" b="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</a:rPr>
                        <a:t>84,117,000.00 </a:t>
                      </a:r>
                      <a:endParaRPr lang="en-US" altLang="ko-KR" sz="105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524866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3894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B417F8A-0E4E-600F-D9DC-AF2BE2D15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269" y="2360305"/>
            <a:ext cx="3832890" cy="277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4B0658D-093D-393C-D28D-88BC0463474D}"/>
              </a:ext>
            </a:extLst>
          </p:cNvPr>
          <p:cNvGrpSpPr/>
          <p:nvPr/>
        </p:nvGrpSpPr>
        <p:grpSpPr>
          <a:xfrm>
            <a:off x="153730" y="-238125"/>
            <a:ext cx="4392870" cy="1015663"/>
            <a:chOff x="-73884" y="1899589"/>
            <a:chExt cx="4392870" cy="101566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B1889E-1AD9-1AB0-C460-D878CC3BEDD4}"/>
                </a:ext>
              </a:extLst>
            </p:cNvPr>
            <p:cNvSpPr txBox="1"/>
            <p:nvPr/>
          </p:nvSpPr>
          <p:spPr>
            <a:xfrm>
              <a:off x="481076" y="1899589"/>
              <a:ext cx="383791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>
                  <a:solidFill>
                    <a:schemeClr val="bg1">
                      <a:lumMod val="85000"/>
                    </a:schemeClr>
                  </a:solidFill>
                  <a:latin typeface="Montserrat ExtraBold" pitchFamily="2" charset="0"/>
                </a:rPr>
                <a:t>Our Item</a:t>
              </a:r>
              <a:endParaRPr lang="ko-KR" altLang="en-US" sz="6000">
                <a:solidFill>
                  <a:schemeClr val="bg1">
                    <a:lumMod val="85000"/>
                  </a:schemeClr>
                </a:solidFill>
                <a:latin typeface="Montserrat ExtraBold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369629-CF61-74DB-8477-5E2C32653FC6}"/>
                </a:ext>
              </a:extLst>
            </p:cNvPr>
            <p:cNvSpPr txBox="1"/>
            <p:nvPr/>
          </p:nvSpPr>
          <p:spPr>
            <a:xfrm>
              <a:off x="-73884" y="2053477"/>
              <a:ext cx="55496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>
                  <a:solidFill>
                    <a:schemeClr val="bg1">
                      <a:lumMod val="85000"/>
                    </a:schemeClr>
                  </a:solidFill>
                  <a:latin typeface="Montserrat Black" pitchFamily="2" charset="0"/>
                </a:rPr>
                <a:t>1.</a:t>
              </a:r>
              <a:endParaRPr lang="ko-KR" altLang="en-US" sz="4000">
                <a:solidFill>
                  <a:schemeClr val="bg1">
                    <a:lumMod val="85000"/>
                  </a:schemeClr>
                </a:solidFill>
                <a:latin typeface="Montserrat Black" pitchFamily="2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92C4996-2258-C7E8-AC01-6A20E4D27024}"/>
              </a:ext>
            </a:extLst>
          </p:cNvPr>
          <p:cNvSpPr txBox="1"/>
          <p:nvPr/>
        </p:nvSpPr>
        <p:spPr>
          <a:xfrm>
            <a:off x="431210" y="118605"/>
            <a:ext cx="61473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>
                <a:latin typeface="Montserrat ExtraBold" pitchFamily="2" charset="0"/>
              </a:rPr>
              <a:t>About Co-Sub</a:t>
            </a:r>
            <a:endParaRPr lang="ko-KR" altLang="en-US" sz="6000">
              <a:latin typeface="Montserrat ExtraBold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7B55B11-C7D3-B1B2-694A-D4948F5F8630}"/>
              </a:ext>
            </a:extLst>
          </p:cNvPr>
          <p:cNvSpPr txBox="1"/>
          <p:nvPr/>
        </p:nvSpPr>
        <p:spPr>
          <a:xfrm>
            <a:off x="0" y="1134268"/>
            <a:ext cx="41665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Motivation</a:t>
            </a:r>
            <a:endParaRPr lang="ko-KR" altLang="en-US" sz="54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73A96C8-F84B-2908-1766-37DB8F70B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841" y="2360305"/>
            <a:ext cx="3925433" cy="2347319"/>
          </a:xfrm>
          <a:prstGeom prst="rect">
            <a:avLst/>
          </a:prstGeom>
        </p:spPr>
      </p:pic>
      <p:pic>
        <p:nvPicPr>
          <p:cNvPr id="1028" name="Picture 4" descr="퍼스널컬러 알면 좋은 점 (메이크업, 헤어, 악세사리, 패션 Before &amp; After) : 네이버 포스트">
            <a:extLst>
              <a:ext uri="{FF2B5EF4-FFF2-40B4-BE49-F238E27FC236}">
                <a16:creationId xmlns:a16="http://schemas.microsoft.com/office/drawing/2014/main" id="{E94FB6E0-29DE-30B0-03A8-FA2DADFBE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288" y="2360305"/>
            <a:ext cx="2798311" cy="279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CD2599-66A6-B083-5B9E-C8DF2D8F06AE}"/>
              </a:ext>
            </a:extLst>
          </p:cNvPr>
          <p:cNvSpPr txBox="1"/>
          <p:nvPr/>
        </p:nvSpPr>
        <p:spPr>
          <a:xfrm>
            <a:off x="1349761" y="5702828"/>
            <a:ext cx="9437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latin typeface="Montserrat Medium" pitchFamily="2" charset="0"/>
              </a:rPr>
              <a:t>Personal color can help people to </a:t>
            </a:r>
            <a:r>
              <a:rPr lang="en-US" altLang="ko-KR" sz="2400">
                <a:solidFill>
                  <a:srgbClr val="00B050"/>
                </a:solidFill>
                <a:latin typeface="+mj-lt"/>
              </a:rPr>
              <a:t>makeup very suitable</a:t>
            </a:r>
            <a:r>
              <a:rPr lang="en-US" altLang="ko-KR" sz="2400">
                <a:latin typeface="+mj-lt"/>
              </a:rPr>
              <a:t>.</a:t>
            </a:r>
            <a:endParaRPr lang="ko-KR" alt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5141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3CF94158-DFCB-44ED-B683-5EA0D387358A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98818-D290-5D90-7866-4D3BDB9CC89A}"/>
              </a:ext>
            </a:extLst>
          </p:cNvPr>
          <p:cNvSpPr txBox="1"/>
          <p:nvPr/>
        </p:nvSpPr>
        <p:spPr>
          <a:xfrm>
            <a:off x="1346254" y="-3882"/>
            <a:ext cx="86228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Item Identification</a:t>
            </a:r>
            <a:endParaRPr lang="ko-KR" altLang="en-US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8DDB31-67EF-008D-7DC5-6DAEA2EF3238}"/>
              </a:ext>
            </a:extLst>
          </p:cNvPr>
          <p:cNvSpPr txBox="1"/>
          <p:nvPr/>
        </p:nvSpPr>
        <p:spPr>
          <a:xfrm>
            <a:off x="62712" y="175313"/>
            <a:ext cx="413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1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18B119-9364-C5DC-709A-E4A386438114}"/>
              </a:ext>
            </a:extLst>
          </p:cNvPr>
          <p:cNvSpPr txBox="1"/>
          <p:nvPr/>
        </p:nvSpPr>
        <p:spPr>
          <a:xfrm>
            <a:off x="-9526" y="1104114"/>
            <a:ext cx="98235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Estimated Income Statement</a:t>
            </a:r>
            <a:endParaRPr lang="ko-KR" altLang="en-US" sz="48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B343C6F3-3BEE-E396-A942-78E2023D695F}"/>
              </a:ext>
            </a:extLst>
          </p:cNvPr>
          <p:cNvGraphicFramePr>
            <a:graphicFrameLocks noGrp="1"/>
          </p:cNvGraphicFramePr>
          <p:nvPr/>
        </p:nvGraphicFramePr>
        <p:xfrm>
          <a:off x="1497371" y="3034500"/>
          <a:ext cx="9197258" cy="230933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98629">
                  <a:extLst>
                    <a:ext uri="{9D8B030D-6E8A-4147-A177-3AD203B41FA5}">
                      <a16:colId xmlns:a16="http://schemas.microsoft.com/office/drawing/2014/main" val="1019246559"/>
                    </a:ext>
                  </a:extLst>
                </a:gridCol>
                <a:gridCol w="4598629">
                  <a:extLst>
                    <a:ext uri="{9D8B030D-6E8A-4147-A177-3AD203B41FA5}">
                      <a16:colId xmlns:a16="http://schemas.microsoft.com/office/drawing/2014/main" val="872623763"/>
                    </a:ext>
                  </a:extLst>
                </a:gridCol>
              </a:tblGrid>
              <a:tr h="577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First cost</a:t>
                      </a:r>
                      <a:endParaRPr lang="ko-KR" altLang="en-US" sz="2000" b="1"/>
                    </a:p>
                  </a:txBody>
                  <a:tcPr anchor="ctr">
                    <a:solidFill>
                      <a:srgbClr val="F3C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>
                          <a:latin typeface="Montserrat ExtraBold" pitchFamily="2" charset="0"/>
                        </a:rPr>
                        <a:t>2,091,170,000</a:t>
                      </a:r>
                      <a:endParaRPr lang="ko-KR" altLang="en-US" sz="2000" b="1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343024"/>
                  </a:ext>
                </a:extLst>
              </a:tr>
              <a:tr h="577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Rate</a:t>
                      </a:r>
                      <a:endParaRPr lang="ko-KR" altLang="en-US" sz="2000" b="1"/>
                    </a:p>
                  </a:txBody>
                  <a:tcPr anchor="ctr">
                    <a:solidFill>
                      <a:srgbClr val="F3C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5.28%</a:t>
                      </a:r>
                      <a:endParaRPr lang="ko-KR" altLang="en-US" sz="2000" b="1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149092"/>
                  </a:ext>
                </a:extLst>
              </a:tr>
              <a:tr h="577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Year</a:t>
                      </a:r>
                      <a:endParaRPr lang="ko-KR" altLang="en-US" sz="2000" b="1"/>
                    </a:p>
                  </a:txBody>
                  <a:tcPr anchor="ctr">
                    <a:solidFill>
                      <a:srgbClr val="F3C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10 year</a:t>
                      </a:r>
                      <a:endParaRPr lang="ko-KR" altLang="en-US" sz="2000" b="1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802279"/>
                  </a:ext>
                </a:extLst>
              </a:tr>
              <a:tr h="577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Repayment period</a:t>
                      </a:r>
                      <a:endParaRPr lang="ko-KR" altLang="en-US" sz="2000" b="1"/>
                    </a:p>
                  </a:txBody>
                  <a:tcPr anchor="ctr">
                    <a:solidFill>
                      <a:srgbClr val="F3C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1 year</a:t>
                      </a:r>
                      <a:endParaRPr lang="ko-KR" altLang="en-US" sz="2000" b="1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56923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296C87F-3A2E-C1D1-BF3B-984A7972E14F}"/>
              </a:ext>
            </a:extLst>
          </p:cNvPr>
          <p:cNvSpPr txBox="1"/>
          <p:nvPr/>
        </p:nvSpPr>
        <p:spPr>
          <a:xfrm>
            <a:off x="4940075" y="2192418"/>
            <a:ext cx="23118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Montserrat ExtraBold" pitchFamily="2" charset="0"/>
              </a:rPr>
              <a:t>▶ Debt ◀</a:t>
            </a:r>
            <a:endParaRPr lang="ko-KR" altLang="en-US" sz="3200">
              <a:latin typeface="Montserrat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2603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0FB70D4-2C2F-6549-17B0-A564C30843A5}"/>
              </a:ext>
            </a:extLst>
          </p:cNvPr>
          <p:cNvSpPr/>
          <p:nvPr/>
        </p:nvSpPr>
        <p:spPr>
          <a:xfrm>
            <a:off x="384399" y="4960692"/>
            <a:ext cx="11506897" cy="112444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01EA224-6AAA-1884-BFD7-290CE2BE61D0}"/>
              </a:ext>
            </a:extLst>
          </p:cNvPr>
          <p:cNvSpPr/>
          <p:nvPr/>
        </p:nvSpPr>
        <p:spPr>
          <a:xfrm>
            <a:off x="384400" y="2604551"/>
            <a:ext cx="11506897" cy="219604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3CF94158-DFCB-44ED-B683-5EA0D387358A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98818-D290-5D90-7866-4D3BDB9CC89A}"/>
              </a:ext>
            </a:extLst>
          </p:cNvPr>
          <p:cNvSpPr txBox="1"/>
          <p:nvPr/>
        </p:nvSpPr>
        <p:spPr>
          <a:xfrm>
            <a:off x="1346254" y="-3882"/>
            <a:ext cx="86228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Item Identification</a:t>
            </a:r>
            <a:endParaRPr lang="ko-KR" altLang="en-US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8DDB31-67EF-008D-7DC5-6DAEA2EF3238}"/>
              </a:ext>
            </a:extLst>
          </p:cNvPr>
          <p:cNvSpPr txBox="1"/>
          <p:nvPr/>
        </p:nvSpPr>
        <p:spPr>
          <a:xfrm>
            <a:off x="62712" y="175313"/>
            <a:ext cx="413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1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18B119-9364-C5DC-709A-E4A386438114}"/>
              </a:ext>
            </a:extLst>
          </p:cNvPr>
          <p:cNvSpPr txBox="1"/>
          <p:nvPr/>
        </p:nvSpPr>
        <p:spPr>
          <a:xfrm>
            <a:off x="-9526" y="1104114"/>
            <a:ext cx="98235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Estimated Income Statement</a:t>
            </a:r>
            <a:endParaRPr lang="ko-KR" altLang="en-US" sz="48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96C87F-3A2E-C1D1-BF3B-984A7972E14F}"/>
              </a:ext>
            </a:extLst>
          </p:cNvPr>
          <p:cNvSpPr txBox="1"/>
          <p:nvPr/>
        </p:nvSpPr>
        <p:spPr>
          <a:xfrm>
            <a:off x="2758904" y="1901655"/>
            <a:ext cx="6841938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3200">
                <a:latin typeface="Montserrat ExtraBold"/>
              </a:rPr>
              <a:t>▶ Growth rate - Subscribers ◀</a:t>
            </a:r>
            <a:endParaRPr lang="ko-KR" altLang="en-US" sz="3200">
              <a:latin typeface="Montserrat Extra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730DDF-D1BE-4FC2-8117-B677E87C7FDA}"/>
              </a:ext>
            </a:extLst>
          </p:cNvPr>
          <p:cNvSpPr txBox="1"/>
          <p:nvPr/>
        </p:nvSpPr>
        <p:spPr>
          <a:xfrm>
            <a:off x="685103" y="2726608"/>
            <a:ext cx="11506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▶ </a:t>
            </a:r>
            <a:r>
              <a:rPr lang="en-US" altLang="ko-KR" sz="2400"/>
              <a:t>Why the </a:t>
            </a:r>
            <a:r>
              <a:rPr lang="en-US" altLang="ko-KR" sz="2400">
                <a:ea typeface="+mn-lt"/>
                <a:cs typeface="+mn-lt"/>
              </a:rPr>
              <a:t>n</a:t>
            </a:r>
            <a:r>
              <a:rPr lang="ko-KR" altLang="ko-KR" sz="2400" err="1">
                <a:ea typeface="+mn-lt"/>
                <a:cs typeface="+mn-lt"/>
              </a:rPr>
              <a:t>umber</a:t>
            </a:r>
            <a:r>
              <a:rPr lang="ko-KR" altLang="ko-KR" sz="2400">
                <a:ea typeface="+mn-lt"/>
                <a:cs typeface="+mn-lt"/>
              </a:rPr>
              <a:t> of subscribers </a:t>
            </a:r>
            <a:r>
              <a:rPr lang="en-US" altLang="ko-KR" sz="2400">
                <a:ea typeface="+mn-lt"/>
                <a:cs typeface="+mn-lt"/>
              </a:rPr>
              <a:t>is </a:t>
            </a:r>
            <a:r>
              <a:rPr lang="en-US" altLang="ko-KR" sz="2400" b="1">
                <a:ea typeface="+mn-lt"/>
                <a:cs typeface="+mn-lt"/>
              </a:rPr>
              <a:t>629,191</a:t>
            </a:r>
            <a:r>
              <a:rPr lang="en-US" altLang="ko-KR" sz="2400">
                <a:ea typeface="+mn-lt"/>
                <a:cs typeface="+mn-lt"/>
              </a:rPr>
              <a:t> in year 6? </a:t>
            </a:r>
            <a:endParaRPr lang="en-US" altLang="ko-KR">
              <a:ea typeface="+mn-lt"/>
              <a:cs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6D8A8E-E3AA-2023-2E52-F433BE8C9A38}"/>
              </a:ext>
            </a:extLst>
          </p:cNvPr>
          <p:cNvSpPr txBox="1"/>
          <p:nvPr/>
        </p:nvSpPr>
        <p:spPr>
          <a:xfrm>
            <a:off x="685102" y="5109231"/>
            <a:ext cx="11506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▶</a:t>
            </a:r>
            <a:r>
              <a:rPr lang="ko-KR" altLang="ko-KR" sz="2400" err="1">
                <a:ea typeface="+mn-lt"/>
                <a:cs typeface="+mn-lt"/>
              </a:rPr>
              <a:t>Why</a:t>
            </a:r>
            <a:r>
              <a:rPr lang="ko-KR" altLang="ko-KR" sz="2400">
                <a:ea typeface="+mn-lt"/>
                <a:cs typeface="+mn-lt"/>
              </a:rPr>
              <a:t> </a:t>
            </a:r>
            <a:r>
              <a:rPr lang="ko-KR" altLang="ko-KR" sz="2400" err="1">
                <a:ea typeface="+mn-lt"/>
                <a:cs typeface="+mn-lt"/>
              </a:rPr>
              <a:t>did</a:t>
            </a:r>
            <a:r>
              <a:rPr lang="ko-KR" altLang="ko-KR" sz="2400">
                <a:ea typeface="+mn-lt"/>
                <a:cs typeface="+mn-lt"/>
              </a:rPr>
              <a:t> </a:t>
            </a:r>
            <a:r>
              <a:rPr lang="en-US" altLang="ko-KR" sz="2400">
                <a:ea typeface="+mn-lt"/>
                <a:cs typeface="+mn-lt"/>
              </a:rPr>
              <a:t>we</a:t>
            </a:r>
            <a:r>
              <a:rPr lang="ko-KR" altLang="ko-KR" sz="2400">
                <a:ea typeface="+mn-lt"/>
                <a:cs typeface="+mn-lt"/>
              </a:rPr>
              <a:t> </a:t>
            </a:r>
            <a:r>
              <a:rPr lang="ko-KR" altLang="ko-KR" sz="2400" err="1">
                <a:ea typeface="+mn-lt"/>
                <a:cs typeface="+mn-lt"/>
              </a:rPr>
              <a:t>refer</a:t>
            </a:r>
            <a:r>
              <a:rPr lang="ko-KR" altLang="ko-KR" sz="2400">
                <a:ea typeface="+mn-lt"/>
                <a:cs typeface="+mn-lt"/>
              </a:rPr>
              <a:t> </a:t>
            </a:r>
            <a:r>
              <a:rPr lang="ko-KR" altLang="ko-KR" sz="2400" err="1">
                <a:ea typeface="+mn-lt"/>
                <a:cs typeface="+mn-lt"/>
              </a:rPr>
              <a:t>to</a:t>
            </a:r>
            <a:r>
              <a:rPr lang="ko-KR" altLang="ko-KR" sz="2400">
                <a:ea typeface="+mn-lt"/>
                <a:cs typeface="+mn-lt"/>
              </a:rPr>
              <a:t> </a:t>
            </a:r>
            <a:r>
              <a:rPr lang="ko-KR" altLang="ko-KR" sz="2400" b="1" err="1">
                <a:ea typeface="+mn-lt"/>
                <a:cs typeface="+mn-lt"/>
              </a:rPr>
              <a:t>AmorePacific</a:t>
            </a:r>
            <a:r>
              <a:rPr lang="ko-KR" altLang="ko-KR" sz="2400" err="1">
                <a:ea typeface="+mn-lt"/>
                <a:cs typeface="+mn-lt"/>
              </a:rPr>
              <a:t>'s</a:t>
            </a:r>
            <a:r>
              <a:rPr lang="ko-KR" altLang="ko-KR" sz="2400">
                <a:ea typeface="+mn-lt"/>
                <a:cs typeface="+mn-lt"/>
              </a:rPr>
              <a:t> </a:t>
            </a:r>
            <a:r>
              <a:rPr lang="ko-KR" altLang="ko-KR" sz="2400" err="1">
                <a:ea typeface="+mn-lt"/>
                <a:cs typeface="+mn-lt"/>
              </a:rPr>
              <a:t>number</a:t>
            </a:r>
            <a:r>
              <a:rPr lang="ko-KR" altLang="ko-KR" sz="2400">
                <a:ea typeface="+mn-lt"/>
                <a:cs typeface="+mn-lt"/>
              </a:rPr>
              <a:t> of </a:t>
            </a:r>
            <a:r>
              <a:rPr lang="ko-KR" altLang="ko-KR" sz="2400" err="1">
                <a:ea typeface="+mn-lt"/>
                <a:cs typeface="+mn-lt"/>
              </a:rPr>
              <a:t>downloads</a:t>
            </a:r>
            <a:r>
              <a:rPr lang="ko-KR" altLang="ko-KR" sz="2400">
                <a:ea typeface="+mn-lt"/>
                <a:cs typeface="+mn-lt"/>
              </a:rPr>
              <a:t>?</a:t>
            </a:r>
            <a:r>
              <a:rPr lang="ko-KR" altLang="en-US" sz="2400">
                <a:ea typeface="+mn-lt"/>
                <a:cs typeface="+mn-lt"/>
              </a:rPr>
              <a:t> </a:t>
            </a:r>
            <a:endParaRPr lang="ko-KR" altLang="ko-KR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5D704A-2E44-D0B6-7BC9-DE349CF77850}"/>
              </a:ext>
            </a:extLst>
          </p:cNvPr>
          <p:cNvSpPr txBox="1"/>
          <p:nvPr/>
        </p:nvSpPr>
        <p:spPr>
          <a:xfrm>
            <a:off x="4368799" y="4179238"/>
            <a:ext cx="49526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rgbClr val="FF0000"/>
                </a:solidFill>
                <a:latin typeface="+mj-lt"/>
                <a:ea typeface="+mn-lt"/>
                <a:cs typeface="+mn-lt"/>
              </a:rPr>
              <a:t>N </a:t>
            </a:r>
            <a:r>
              <a:rPr lang="ko-KR" altLang="en-US" sz="3200" b="0" i="0">
                <a:solidFill>
                  <a:srgbClr val="FF0000"/>
                </a:solidFill>
                <a:effectLst/>
                <a:latin typeface="Apple SD Gothic Neo"/>
              </a:rPr>
              <a:t>✕</a:t>
            </a:r>
            <a:r>
              <a:rPr lang="en-US" altLang="ko-KR" sz="3200" b="1">
                <a:solidFill>
                  <a:srgbClr val="FF0000"/>
                </a:solidFill>
                <a:latin typeface="+mj-lt"/>
                <a:ea typeface="+mn-lt"/>
                <a:cs typeface="+mn-lt"/>
              </a:rPr>
              <a:t>F </a:t>
            </a:r>
            <a:r>
              <a:rPr lang="ko-KR" altLang="en-US" sz="3200" b="0" i="0">
                <a:solidFill>
                  <a:srgbClr val="FF0000"/>
                </a:solidFill>
                <a:effectLst/>
                <a:latin typeface="Apple SD Gothic Neo"/>
              </a:rPr>
              <a:t>✕</a:t>
            </a:r>
            <a:r>
              <a:rPr lang="en-US" altLang="ko-KR" sz="3200" b="1">
                <a:solidFill>
                  <a:srgbClr val="FF0000"/>
                </a:solidFill>
                <a:latin typeface="+mj-lt"/>
                <a:ea typeface="+mn-lt"/>
                <a:cs typeface="+mn-lt"/>
              </a:rPr>
              <a:t>A = 629,191</a:t>
            </a:r>
            <a:endParaRPr lang="ko-KR" altLang="ko-KR" sz="3200">
              <a:latin typeface="+mj-lt"/>
            </a:endParaRPr>
          </a:p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D02900-2F19-1A56-82C6-66F5B7470A3D}"/>
              </a:ext>
            </a:extLst>
          </p:cNvPr>
          <p:cNvSpPr txBox="1"/>
          <p:nvPr/>
        </p:nvSpPr>
        <p:spPr>
          <a:xfrm>
            <a:off x="759951" y="3262182"/>
            <a:ext cx="112816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  <a:latin typeface="+mj-lt"/>
                <a:ea typeface="+mn-lt"/>
                <a:cs typeface="+mn-lt"/>
              </a:rPr>
              <a:t>N</a:t>
            </a:r>
            <a:r>
              <a:rPr lang="en-US" altLang="ko-KR">
                <a:latin typeface="+mj-lt"/>
                <a:ea typeface="+mn-lt"/>
                <a:cs typeface="+mn-lt"/>
              </a:rPr>
              <a:t> = </a:t>
            </a:r>
            <a:r>
              <a:rPr lang="ko-KR" altLang="ko-KR" err="1">
                <a:latin typeface="+mj-lt"/>
                <a:ea typeface="+mn-lt"/>
                <a:cs typeface="+mn-lt"/>
              </a:rPr>
              <a:t>Percentage</a:t>
            </a:r>
            <a:r>
              <a:rPr lang="ko-KR" altLang="ko-KR">
                <a:latin typeface="+mj-lt"/>
                <a:ea typeface="+mn-lt"/>
                <a:cs typeface="+mn-lt"/>
              </a:rPr>
              <a:t> of </a:t>
            </a:r>
            <a:r>
              <a:rPr lang="ko-KR" altLang="ko-KR" err="1">
                <a:latin typeface="+mj-lt"/>
                <a:ea typeface="+mn-lt"/>
                <a:cs typeface="+mn-lt"/>
              </a:rPr>
              <a:t>people</a:t>
            </a:r>
            <a:r>
              <a:rPr lang="ko-KR" altLang="ko-KR">
                <a:latin typeface="+mj-lt"/>
                <a:ea typeface="+mn-lt"/>
                <a:cs typeface="+mn-lt"/>
              </a:rPr>
              <a:t> </a:t>
            </a:r>
            <a:r>
              <a:rPr lang="ko-KR" altLang="ko-KR" err="1">
                <a:latin typeface="+mj-lt"/>
                <a:ea typeface="+mn-lt"/>
                <a:cs typeface="+mn-lt"/>
              </a:rPr>
              <a:t>who</a:t>
            </a:r>
            <a:r>
              <a:rPr lang="ko-KR" altLang="ko-KR" b="1">
                <a:latin typeface="+mj-lt"/>
                <a:ea typeface="+mn-lt"/>
                <a:cs typeface="+mn-lt"/>
              </a:rPr>
              <a:t> </a:t>
            </a:r>
            <a:r>
              <a:rPr lang="ko-KR" altLang="ko-KR" b="1" err="1">
                <a:latin typeface="+mj-lt"/>
                <a:ea typeface="+mn-lt"/>
                <a:cs typeface="+mn-lt"/>
              </a:rPr>
              <a:t>have</a:t>
            </a:r>
            <a:r>
              <a:rPr lang="ko-KR" altLang="ko-KR" b="1">
                <a:latin typeface="+mj-lt"/>
                <a:ea typeface="+mn-lt"/>
                <a:cs typeface="+mn-lt"/>
              </a:rPr>
              <a:t> </a:t>
            </a:r>
            <a:r>
              <a:rPr lang="en-US" altLang="ko-KR" b="1">
                <a:solidFill>
                  <a:srgbClr val="FF0000"/>
                </a:solidFill>
                <a:latin typeface="+mj-lt"/>
                <a:ea typeface="+mn-lt"/>
                <a:cs typeface="+mn-lt"/>
              </a:rPr>
              <a:t>N</a:t>
            </a:r>
            <a:r>
              <a:rPr lang="ko-KR" altLang="ko-KR" b="1" err="1">
                <a:latin typeface="+mj-lt"/>
                <a:ea typeface="+mn-lt"/>
                <a:cs typeface="+mn-lt"/>
              </a:rPr>
              <a:t>ot</a:t>
            </a:r>
            <a:r>
              <a:rPr lang="ko-KR" altLang="ko-KR" b="1">
                <a:latin typeface="+mj-lt"/>
                <a:ea typeface="+mn-lt"/>
                <a:cs typeface="+mn-lt"/>
              </a:rPr>
              <a:t> received</a:t>
            </a:r>
            <a:r>
              <a:rPr lang="ko-KR" altLang="en-US" b="1">
                <a:latin typeface="+mj-lt"/>
                <a:ea typeface="+mn-lt"/>
                <a:cs typeface="+mn-lt"/>
              </a:rPr>
              <a:t> </a:t>
            </a:r>
            <a:r>
              <a:rPr lang="ko-KR" altLang="ko-KR" b="1" err="1">
                <a:latin typeface="+mj-lt"/>
                <a:ea typeface="+mn-lt"/>
                <a:cs typeface="+mn-lt"/>
              </a:rPr>
              <a:t>p</a:t>
            </a:r>
            <a:r>
              <a:rPr lang="en-US" altLang="ko-KR" b="1" err="1">
                <a:latin typeface="+mj-lt"/>
                <a:ea typeface="+mn-lt"/>
                <a:cs typeface="+mn-lt"/>
              </a:rPr>
              <a:t>ersonal</a:t>
            </a:r>
            <a:r>
              <a:rPr lang="ko-KR" altLang="ko-KR" b="1">
                <a:latin typeface="+mj-lt"/>
                <a:ea typeface="+mn-lt"/>
                <a:cs typeface="+mn-lt"/>
              </a:rPr>
              <a:t> </a:t>
            </a:r>
            <a:r>
              <a:rPr lang="en-US" altLang="ko-KR" b="1">
                <a:latin typeface="+mj-lt"/>
                <a:ea typeface="+mn-lt"/>
                <a:cs typeface="+mn-lt"/>
              </a:rPr>
              <a:t>color</a:t>
            </a:r>
            <a:r>
              <a:rPr lang="ko-KR" altLang="ko-KR" b="1">
                <a:latin typeface="+mj-lt"/>
                <a:ea typeface="+mn-lt"/>
                <a:cs typeface="+mn-lt"/>
              </a:rPr>
              <a:t> </a:t>
            </a:r>
            <a:r>
              <a:rPr lang="en-US" altLang="ko-KR" b="1">
                <a:latin typeface="+mj-lt"/>
                <a:ea typeface="+mn-lt"/>
                <a:cs typeface="+mn-lt"/>
              </a:rPr>
              <a:t>diagnostic</a:t>
            </a:r>
            <a:r>
              <a:rPr lang="ko-KR" altLang="ko-KR" b="1">
                <a:latin typeface="+mj-lt"/>
                <a:ea typeface="+mn-lt"/>
                <a:cs typeface="+mn-lt"/>
              </a:rPr>
              <a:t> </a:t>
            </a:r>
            <a:r>
              <a:rPr lang="ko-KR" altLang="ko-KR" err="1">
                <a:latin typeface="+mj-lt"/>
                <a:ea typeface="+mn-lt"/>
                <a:cs typeface="+mn-lt"/>
              </a:rPr>
              <a:t>experience</a:t>
            </a:r>
            <a:r>
              <a:rPr lang="en-US" altLang="ko-KR">
                <a:latin typeface="+mj-lt"/>
                <a:ea typeface="+mn-lt"/>
                <a:cs typeface="+mn-lt"/>
              </a:rPr>
              <a:t> </a:t>
            </a:r>
          </a:p>
          <a:p>
            <a:r>
              <a:rPr lang="en-US" altLang="ko-KR" b="1">
                <a:solidFill>
                  <a:srgbClr val="FF0000"/>
                </a:solidFill>
                <a:latin typeface="+mj-lt"/>
                <a:ea typeface="+mn-lt"/>
                <a:cs typeface="+mn-lt"/>
              </a:rPr>
              <a:t>F</a:t>
            </a:r>
            <a:r>
              <a:rPr lang="en-US" altLang="ko-KR">
                <a:latin typeface="+mj-lt"/>
                <a:ea typeface="+mn-lt"/>
                <a:cs typeface="+mn-lt"/>
              </a:rPr>
              <a:t> = </a:t>
            </a:r>
            <a:r>
              <a:rPr lang="ko-KR" altLang="ko-KR" err="1">
                <a:latin typeface="+mj-lt"/>
                <a:ea typeface="+mn-lt"/>
                <a:cs typeface="+mn-lt"/>
              </a:rPr>
              <a:t>Percentage</a:t>
            </a:r>
            <a:r>
              <a:rPr lang="ko-KR" altLang="ko-KR">
                <a:latin typeface="+mj-lt"/>
                <a:ea typeface="+mn-lt"/>
                <a:cs typeface="+mn-lt"/>
              </a:rPr>
              <a:t> of </a:t>
            </a:r>
            <a:r>
              <a:rPr lang="ko-KR" altLang="ko-KR" err="1">
                <a:latin typeface="+mj-lt"/>
                <a:ea typeface="+mn-lt"/>
                <a:cs typeface="+mn-lt"/>
              </a:rPr>
              <a:t>people</a:t>
            </a:r>
            <a:r>
              <a:rPr lang="ko-KR" altLang="ko-KR">
                <a:latin typeface="+mj-lt"/>
                <a:ea typeface="+mn-lt"/>
                <a:cs typeface="+mn-lt"/>
              </a:rPr>
              <a:t> </a:t>
            </a:r>
            <a:r>
              <a:rPr lang="ko-KR" altLang="ko-KR" b="1" err="1">
                <a:latin typeface="+mj-lt"/>
                <a:ea typeface="+mn-lt"/>
                <a:cs typeface="+mn-lt"/>
              </a:rPr>
              <a:t>who</a:t>
            </a:r>
            <a:r>
              <a:rPr lang="ko-KR" altLang="ko-KR" b="1">
                <a:latin typeface="+mj-lt"/>
                <a:ea typeface="+mn-lt"/>
                <a:cs typeface="+mn-lt"/>
              </a:rPr>
              <a:t> </a:t>
            </a:r>
            <a:r>
              <a:rPr lang="ko-KR" altLang="ko-KR" b="1" err="1">
                <a:latin typeface="+mj-lt"/>
                <a:ea typeface="+mn-lt"/>
                <a:cs typeface="+mn-lt"/>
              </a:rPr>
              <a:t>have</a:t>
            </a:r>
            <a:r>
              <a:rPr lang="ko-KR" altLang="ko-KR" b="1">
                <a:latin typeface="+mj-lt"/>
                <a:ea typeface="+mn-lt"/>
                <a:cs typeface="+mn-lt"/>
              </a:rPr>
              <a:t> </a:t>
            </a:r>
            <a:r>
              <a:rPr lang="en-US" altLang="ko-KR" b="1">
                <a:solidFill>
                  <a:srgbClr val="FF0000"/>
                </a:solidFill>
                <a:latin typeface="+mj-lt"/>
                <a:ea typeface="+mn-lt"/>
                <a:cs typeface="+mn-lt"/>
              </a:rPr>
              <a:t>F</a:t>
            </a:r>
            <a:r>
              <a:rPr lang="ko-KR" altLang="ko-KR" b="1" err="1">
                <a:latin typeface="+mj-lt"/>
                <a:ea typeface="+mn-lt"/>
                <a:cs typeface="+mn-lt"/>
              </a:rPr>
              <a:t>ailed</a:t>
            </a:r>
            <a:r>
              <a:rPr lang="ko-KR" altLang="ko-KR" b="1">
                <a:latin typeface="+mj-lt"/>
                <a:ea typeface="+mn-lt"/>
                <a:cs typeface="+mn-lt"/>
              </a:rPr>
              <a:t> </a:t>
            </a:r>
            <a:r>
              <a:rPr lang="ko-KR" altLang="ko-KR" b="1" err="1">
                <a:latin typeface="+mj-lt"/>
                <a:ea typeface="+mn-lt"/>
                <a:cs typeface="+mn-lt"/>
              </a:rPr>
              <a:t>to</a:t>
            </a:r>
            <a:r>
              <a:rPr lang="ko-KR" altLang="en-US" b="1">
                <a:latin typeface="+mj-lt"/>
                <a:ea typeface="+mn-lt"/>
                <a:cs typeface="+mn-lt"/>
              </a:rPr>
              <a:t> </a:t>
            </a:r>
            <a:r>
              <a:rPr lang="ko-KR" altLang="ko-KR" b="1" err="1">
                <a:latin typeface="+mj-lt"/>
                <a:ea typeface="+mn-lt"/>
                <a:cs typeface="+mn-lt"/>
              </a:rPr>
              <a:t>experience</a:t>
            </a:r>
            <a:r>
              <a:rPr lang="ko-KR" altLang="ko-KR">
                <a:latin typeface="+mj-lt"/>
                <a:ea typeface="+mn-lt"/>
                <a:cs typeface="+mn-lt"/>
              </a:rPr>
              <a:t> </a:t>
            </a:r>
            <a:r>
              <a:rPr lang="en-US" altLang="ko-KR">
                <a:latin typeface="+mj-lt"/>
                <a:ea typeface="+mn-lt"/>
                <a:cs typeface="+mn-lt"/>
              </a:rPr>
              <a:t>buy cosmetic in </a:t>
            </a:r>
            <a:r>
              <a:rPr lang="ko-KR" altLang="ko-KR" err="1">
                <a:latin typeface="+mj-lt"/>
                <a:ea typeface="+mn-lt"/>
                <a:cs typeface="+mn-lt"/>
              </a:rPr>
              <a:t>online</a:t>
            </a:r>
            <a:r>
              <a:rPr lang="ko-KR" altLang="ko-KR">
                <a:latin typeface="+mj-lt"/>
                <a:ea typeface="+mn-lt"/>
                <a:cs typeface="+mn-lt"/>
              </a:rPr>
              <a:t> </a:t>
            </a:r>
            <a:r>
              <a:rPr lang="en-US" altLang="ko-KR">
                <a:latin typeface="+mj-lt"/>
                <a:ea typeface="+mn-lt"/>
                <a:cs typeface="+mn-lt"/>
              </a:rPr>
              <a:t>shop</a:t>
            </a:r>
            <a:r>
              <a:rPr lang="ko-KR" altLang="en-US">
                <a:latin typeface="+mj-lt"/>
                <a:ea typeface="+mn-lt"/>
                <a:cs typeface="+mn-lt"/>
              </a:rPr>
              <a:t> </a:t>
            </a:r>
            <a:endParaRPr lang="en-US" altLang="ko-KR">
              <a:latin typeface="+mj-lt"/>
              <a:ea typeface="+mn-lt"/>
              <a:cs typeface="+mn-lt"/>
            </a:endParaRPr>
          </a:p>
          <a:p>
            <a:r>
              <a:rPr lang="en-US" altLang="ko-KR" b="1">
                <a:solidFill>
                  <a:srgbClr val="FF0000"/>
                </a:solidFill>
                <a:latin typeface="+mj-lt"/>
                <a:ea typeface="+mn-lt"/>
                <a:cs typeface="+mn-lt"/>
              </a:rPr>
              <a:t>A</a:t>
            </a:r>
            <a:r>
              <a:rPr lang="ko-KR" altLang="en-US">
                <a:latin typeface="+mj-lt"/>
                <a:ea typeface="+mn-lt"/>
                <a:cs typeface="+mn-lt"/>
              </a:rPr>
              <a:t> </a:t>
            </a:r>
            <a:r>
              <a:rPr lang="en-US" altLang="ko-KR">
                <a:latin typeface="+mj-lt"/>
                <a:ea typeface="+mn-lt"/>
                <a:cs typeface="+mn-lt"/>
              </a:rPr>
              <a:t>=</a:t>
            </a:r>
            <a:r>
              <a:rPr lang="ko-KR" altLang="en-US">
                <a:latin typeface="+mj-lt"/>
                <a:ea typeface="+mn-lt"/>
                <a:cs typeface="+mn-lt"/>
              </a:rPr>
              <a:t> </a:t>
            </a:r>
            <a:r>
              <a:rPr lang="ko-KR" altLang="ko-KR">
                <a:latin typeface="+mj-lt"/>
                <a:ea typeface="+mn-lt"/>
                <a:cs typeface="+mn-lt"/>
              </a:rPr>
              <a:t>Number of </a:t>
            </a:r>
            <a:r>
              <a:rPr lang="ko-KR" altLang="ko-KR" b="1" err="1">
                <a:latin typeface="+mj-lt"/>
                <a:ea typeface="+mn-lt"/>
                <a:cs typeface="+mn-lt"/>
              </a:rPr>
              <a:t>downloads</a:t>
            </a:r>
            <a:r>
              <a:rPr lang="ko-KR" altLang="ko-KR" b="1">
                <a:latin typeface="+mj-lt"/>
                <a:ea typeface="+mn-lt"/>
                <a:cs typeface="+mn-lt"/>
              </a:rPr>
              <a:t> of </a:t>
            </a:r>
            <a:r>
              <a:rPr lang="ko-KR" altLang="ko-KR" b="1" err="1">
                <a:solidFill>
                  <a:srgbClr val="FF0000"/>
                </a:solidFill>
                <a:latin typeface="+mj-lt"/>
                <a:ea typeface="+mn-lt"/>
                <a:cs typeface="+mn-lt"/>
              </a:rPr>
              <a:t>A</a:t>
            </a:r>
            <a:r>
              <a:rPr lang="ko-KR" altLang="ko-KR" b="1" err="1">
                <a:latin typeface="+mj-lt"/>
                <a:ea typeface="+mn-lt"/>
                <a:cs typeface="+mn-lt"/>
              </a:rPr>
              <a:t>more</a:t>
            </a:r>
            <a:r>
              <a:rPr lang="ko-KR" altLang="ko-KR" b="1">
                <a:latin typeface="+mj-lt"/>
                <a:ea typeface="+mn-lt"/>
                <a:cs typeface="+mn-lt"/>
              </a:rPr>
              <a:t> Pacific </a:t>
            </a:r>
            <a:r>
              <a:rPr lang="en-US" altLang="ko-KR" b="1">
                <a:latin typeface="+mj-lt"/>
                <a:ea typeface="+mn-lt"/>
                <a:cs typeface="+mn-lt"/>
              </a:rPr>
              <a:t>application</a:t>
            </a:r>
            <a:r>
              <a:rPr lang="ko-KR" altLang="ko-KR">
                <a:latin typeface="+mj-lt"/>
                <a:ea typeface="+mn-lt"/>
                <a:cs typeface="+mn-lt"/>
              </a:rPr>
              <a:t> </a:t>
            </a:r>
            <a:r>
              <a:rPr lang="ko-KR" altLang="ko-KR" err="1">
                <a:latin typeface="+mj-lt"/>
                <a:ea typeface="+mn-lt"/>
                <a:cs typeface="+mn-lt"/>
              </a:rPr>
              <a:t>in</a:t>
            </a:r>
            <a:r>
              <a:rPr lang="ko-KR" altLang="ko-KR">
                <a:latin typeface="+mj-lt"/>
                <a:ea typeface="+mn-lt"/>
                <a:cs typeface="+mn-lt"/>
              </a:rPr>
              <a:t> 2021</a:t>
            </a:r>
            <a:endParaRPr lang="en-US" altLang="ko-KR">
              <a:latin typeface="+mj-lt"/>
              <a:ea typeface="+mn-lt"/>
              <a:cs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99C14D-AFE5-45A9-F527-5CCBF0A74FA2}"/>
              </a:ext>
            </a:extLst>
          </p:cNvPr>
          <p:cNvSpPr txBox="1"/>
          <p:nvPr/>
        </p:nvSpPr>
        <p:spPr>
          <a:xfrm>
            <a:off x="685102" y="5543001"/>
            <a:ext cx="12754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ea typeface="+mn-lt"/>
                <a:cs typeface="+mn-lt"/>
              </a:rPr>
              <a:t>: </a:t>
            </a:r>
            <a:r>
              <a:rPr lang="ko-KR" altLang="ko-KR" sz="2000" b="1" err="1">
                <a:ea typeface="+mn-lt"/>
                <a:cs typeface="+mn-lt"/>
              </a:rPr>
              <a:t>AmorePacific</a:t>
            </a:r>
            <a:r>
              <a:rPr lang="ko-KR" altLang="ko-KR" sz="2000" b="1">
                <a:ea typeface="+mn-lt"/>
                <a:cs typeface="+mn-lt"/>
              </a:rPr>
              <a:t> </a:t>
            </a:r>
            <a:r>
              <a:rPr lang="ko-KR" altLang="ko-KR" sz="2000" b="1" err="1">
                <a:ea typeface="+mn-lt"/>
                <a:cs typeface="+mn-lt"/>
              </a:rPr>
              <a:t>is</a:t>
            </a:r>
            <a:r>
              <a:rPr lang="ko-KR" altLang="ko-KR" sz="2000" b="1">
                <a:ea typeface="+mn-lt"/>
                <a:cs typeface="+mn-lt"/>
              </a:rPr>
              <a:t> </a:t>
            </a:r>
            <a:r>
              <a:rPr lang="ko-KR" altLang="ko-KR" sz="2000" b="1" err="1">
                <a:ea typeface="+mn-lt"/>
                <a:cs typeface="+mn-lt"/>
              </a:rPr>
              <a:t>the</a:t>
            </a:r>
            <a:r>
              <a:rPr lang="ko-KR" altLang="ko-KR" sz="2000" b="1">
                <a:ea typeface="+mn-lt"/>
                <a:cs typeface="+mn-lt"/>
              </a:rPr>
              <a:t> </a:t>
            </a:r>
            <a:r>
              <a:rPr lang="ko-KR" altLang="ko-KR" sz="2000" b="1" err="1">
                <a:ea typeface="+mn-lt"/>
                <a:cs typeface="+mn-lt"/>
              </a:rPr>
              <a:t>company</a:t>
            </a:r>
            <a:r>
              <a:rPr lang="ko-KR" altLang="ko-KR" sz="2000" b="1">
                <a:ea typeface="+mn-lt"/>
                <a:cs typeface="+mn-lt"/>
              </a:rPr>
              <a:t> </a:t>
            </a:r>
            <a:r>
              <a:rPr lang="ko-KR" altLang="ko-KR" sz="2000" b="1" err="1">
                <a:ea typeface="+mn-lt"/>
                <a:cs typeface="+mn-lt"/>
              </a:rPr>
              <a:t>that</a:t>
            </a:r>
            <a:r>
              <a:rPr lang="ko-KR" altLang="ko-KR" sz="2000" b="1">
                <a:ea typeface="+mn-lt"/>
                <a:cs typeface="+mn-lt"/>
              </a:rPr>
              <a:t> </a:t>
            </a:r>
            <a:r>
              <a:rPr lang="ko-KR" altLang="ko-KR" sz="2000" b="1" err="1">
                <a:ea typeface="+mn-lt"/>
                <a:cs typeface="+mn-lt"/>
              </a:rPr>
              <a:t>has</a:t>
            </a:r>
            <a:r>
              <a:rPr lang="ko-KR" altLang="ko-KR" sz="2000" b="1">
                <a:ea typeface="+mn-lt"/>
                <a:cs typeface="+mn-lt"/>
              </a:rPr>
              <a:t> </a:t>
            </a:r>
            <a:r>
              <a:rPr lang="ko-KR" altLang="ko-KR" sz="2000" b="1" err="1">
                <a:ea typeface="+mn-lt"/>
                <a:cs typeface="+mn-lt"/>
              </a:rPr>
              <a:t>the</a:t>
            </a:r>
            <a:r>
              <a:rPr lang="ko-KR" altLang="ko-KR" sz="2000" b="1">
                <a:ea typeface="+mn-lt"/>
                <a:cs typeface="+mn-lt"/>
              </a:rPr>
              <a:t> </a:t>
            </a:r>
            <a:r>
              <a:rPr lang="ko-KR" altLang="ko-KR" sz="2000" b="1" err="1">
                <a:ea typeface="+mn-lt"/>
                <a:cs typeface="+mn-lt"/>
              </a:rPr>
              <a:t>largest</a:t>
            </a:r>
            <a:r>
              <a:rPr lang="ko-KR" altLang="ko-KR" sz="2000" b="1">
                <a:ea typeface="+mn-lt"/>
                <a:cs typeface="+mn-lt"/>
              </a:rPr>
              <a:t> </a:t>
            </a:r>
            <a:r>
              <a:rPr lang="ko-KR" altLang="ko-KR" sz="2000" b="1" err="1">
                <a:ea typeface="+mn-lt"/>
                <a:cs typeface="+mn-lt"/>
              </a:rPr>
              <a:t>share</a:t>
            </a:r>
            <a:r>
              <a:rPr lang="ko-KR" altLang="ko-KR" sz="2000">
                <a:ea typeface="+mn-lt"/>
                <a:cs typeface="+mn-lt"/>
              </a:rPr>
              <a:t> of </a:t>
            </a:r>
            <a:r>
              <a:rPr lang="ko-KR" altLang="ko-KR" sz="2000" err="1">
                <a:ea typeface="+mn-lt"/>
                <a:cs typeface="+mn-lt"/>
              </a:rPr>
              <a:t>the</a:t>
            </a:r>
            <a:r>
              <a:rPr lang="ko-KR" altLang="ko-KR" sz="2000">
                <a:ea typeface="+mn-lt"/>
                <a:cs typeface="+mn-lt"/>
              </a:rPr>
              <a:t> </a:t>
            </a:r>
            <a:r>
              <a:rPr lang="ko-KR" altLang="ko-KR" sz="2000" err="1">
                <a:ea typeface="+mn-lt"/>
                <a:cs typeface="+mn-lt"/>
              </a:rPr>
              <a:t>cosmetics</a:t>
            </a:r>
            <a:r>
              <a:rPr lang="ko-KR" altLang="ko-KR" sz="2000">
                <a:ea typeface="+mn-lt"/>
                <a:cs typeface="+mn-lt"/>
              </a:rPr>
              <a:t> </a:t>
            </a:r>
            <a:r>
              <a:rPr lang="ko-KR" altLang="ko-KR" sz="2000" err="1">
                <a:ea typeface="+mn-lt"/>
                <a:cs typeface="+mn-lt"/>
              </a:rPr>
              <a:t>market</a:t>
            </a:r>
            <a:r>
              <a:rPr lang="ko-KR" altLang="en-US" sz="2000">
                <a:ea typeface="+mn-lt"/>
                <a:cs typeface="+mn-lt"/>
              </a:rPr>
              <a:t> </a:t>
            </a:r>
            <a:endParaRPr lang="ko-KR" altLang="en-US" sz="200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CF22EEB-8B74-36AE-25D9-5739F6A8D7D0}"/>
              </a:ext>
            </a:extLst>
          </p:cNvPr>
          <p:cNvSpPr/>
          <p:nvPr/>
        </p:nvSpPr>
        <p:spPr>
          <a:xfrm>
            <a:off x="426424" y="6234456"/>
            <a:ext cx="11506897" cy="5181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427704-0575-9258-22F9-11C6BE6DA443}"/>
              </a:ext>
            </a:extLst>
          </p:cNvPr>
          <p:cNvSpPr txBox="1"/>
          <p:nvPr/>
        </p:nvSpPr>
        <p:spPr>
          <a:xfrm>
            <a:off x="685102" y="6299437"/>
            <a:ext cx="1275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▶ </a:t>
            </a:r>
            <a:r>
              <a:rPr lang="en-US" altLang="ko-KR">
                <a:ea typeface="+mn-lt"/>
                <a:cs typeface="+mn-lt"/>
              </a:rPr>
              <a:t>Except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en-US" altLang="ko-KR">
                <a:ea typeface="+mn-lt"/>
                <a:cs typeface="+mn-lt"/>
              </a:rPr>
              <a:t>for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en-US" altLang="ko-KR">
                <a:ea typeface="+mn-lt"/>
                <a:cs typeface="+mn-lt"/>
              </a:rPr>
              <a:t>six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en-US" altLang="ko-KR">
                <a:ea typeface="+mn-lt"/>
                <a:cs typeface="+mn-lt"/>
              </a:rPr>
              <a:t>years,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en-US" altLang="ko-KR">
                <a:ea typeface="+mn-lt"/>
                <a:cs typeface="+mn-lt"/>
              </a:rPr>
              <a:t>the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en-US" altLang="ko-KR">
                <a:ea typeface="+mn-lt"/>
                <a:cs typeface="+mn-lt"/>
              </a:rPr>
              <a:t>number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en-US" altLang="ko-KR">
                <a:ea typeface="+mn-lt"/>
                <a:cs typeface="+mn-lt"/>
              </a:rPr>
              <a:t>of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en-US" altLang="ko-KR">
                <a:ea typeface="+mn-lt"/>
                <a:cs typeface="+mn-lt"/>
              </a:rPr>
              <a:t>subscribers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en-US" altLang="ko-KR">
                <a:ea typeface="+mn-lt"/>
                <a:cs typeface="+mn-lt"/>
              </a:rPr>
              <a:t>in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en-US" altLang="ko-KR">
                <a:ea typeface="+mn-lt"/>
                <a:cs typeface="+mn-lt"/>
              </a:rPr>
              <a:t>other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en-US" altLang="ko-KR">
                <a:ea typeface="+mn-lt"/>
                <a:cs typeface="+mn-lt"/>
              </a:rPr>
              <a:t>years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en-US" altLang="ko-KR">
                <a:ea typeface="+mn-lt"/>
                <a:cs typeface="+mn-lt"/>
              </a:rPr>
              <a:t>reflected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en-US" altLang="ko-KR" b="1" err="1">
                <a:ea typeface="+mn-lt"/>
                <a:cs typeface="+mn-lt"/>
              </a:rPr>
              <a:t>Cosub's</a:t>
            </a:r>
            <a:r>
              <a:rPr lang="ko-KR" altLang="en-US" b="1">
                <a:ea typeface="+mn-lt"/>
                <a:cs typeface="+mn-lt"/>
              </a:rPr>
              <a:t> </a:t>
            </a:r>
            <a:r>
              <a:rPr lang="en-US" altLang="ko-KR" b="1">
                <a:ea typeface="+mn-lt"/>
                <a:cs typeface="+mn-lt"/>
              </a:rPr>
              <a:t>growth</a:t>
            </a:r>
            <a:r>
              <a:rPr lang="ko-KR" altLang="en-US" b="1">
                <a:ea typeface="+mn-lt"/>
                <a:cs typeface="+mn-lt"/>
              </a:rPr>
              <a:t> </a:t>
            </a:r>
            <a:r>
              <a:rPr lang="en-US" altLang="ko-KR" b="1">
                <a:ea typeface="+mn-lt"/>
                <a:cs typeface="+mn-lt"/>
              </a:rPr>
              <a:t>rate</a:t>
            </a:r>
            <a:r>
              <a:rPr lang="en-US" altLang="ko-KR">
                <a:ea typeface="+mn-lt"/>
                <a:cs typeface="+mn-lt"/>
              </a:rPr>
              <a:t>.</a:t>
            </a:r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5931506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6E1152E-7354-16D2-AC5A-B00EFE2F3A17}"/>
              </a:ext>
            </a:extLst>
          </p:cNvPr>
          <p:cNvGrpSpPr/>
          <p:nvPr/>
        </p:nvGrpSpPr>
        <p:grpSpPr>
          <a:xfrm>
            <a:off x="290594" y="2385741"/>
            <a:ext cx="5543905" cy="847276"/>
            <a:chOff x="276176" y="2175711"/>
            <a:chExt cx="5543905" cy="847276"/>
          </a:xfrm>
        </p:grpSpPr>
        <p:sp>
          <p:nvSpPr>
            <p:cNvPr id="11" name="사각형: 둥근 모서리 16">
              <a:extLst>
                <a:ext uri="{FF2B5EF4-FFF2-40B4-BE49-F238E27FC236}">
                  <a16:creationId xmlns:a16="http://schemas.microsoft.com/office/drawing/2014/main" id="{9D1D8C70-AA97-0086-98BA-01B6A84E5CA0}"/>
                </a:ext>
              </a:extLst>
            </p:cNvPr>
            <p:cNvSpPr/>
            <p:nvPr/>
          </p:nvSpPr>
          <p:spPr>
            <a:xfrm>
              <a:off x="276176" y="2175711"/>
              <a:ext cx="5478931" cy="84727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ED37283-58EB-B1E7-BD56-C12ED6A340A5}"/>
                </a:ext>
              </a:extLst>
            </p:cNvPr>
            <p:cNvSpPr txBox="1"/>
            <p:nvPr/>
          </p:nvSpPr>
          <p:spPr>
            <a:xfrm>
              <a:off x="712517" y="2414683"/>
              <a:ext cx="5107564" cy="379358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US" altLang="ko-KR">
                  <a:latin typeface="Montserrat"/>
                </a:rPr>
                <a:t>Q1. </a:t>
              </a:r>
              <a:r>
                <a:rPr lang="en-US" altLang="ko-KR" err="1">
                  <a:latin typeface="Montserrat"/>
                </a:rPr>
                <a:t>퍼스널</a:t>
              </a:r>
              <a:r>
                <a:rPr lang="en-US" altLang="ko-KR">
                  <a:latin typeface="Montserrat"/>
                </a:rPr>
                <a:t> </a:t>
              </a:r>
              <a:r>
                <a:rPr lang="en-US" altLang="ko-KR" err="1">
                  <a:latin typeface="Montserrat"/>
                </a:rPr>
                <a:t>컬러를</a:t>
              </a:r>
              <a:r>
                <a:rPr lang="en-US" altLang="ko-KR">
                  <a:latin typeface="Montserrat"/>
                </a:rPr>
                <a:t> </a:t>
              </a:r>
              <a:r>
                <a:rPr lang="en-US" altLang="ko-KR" err="1">
                  <a:latin typeface="Montserrat"/>
                </a:rPr>
                <a:t>진단</a:t>
              </a:r>
              <a:r>
                <a:rPr lang="en-US" altLang="ko-KR">
                  <a:latin typeface="Montserrat"/>
                </a:rPr>
                <a:t> </a:t>
              </a:r>
              <a:r>
                <a:rPr lang="en-US" altLang="ko-KR" err="1">
                  <a:latin typeface="Montserrat"/>
                </a:rPr>
                <a:t>받아본</a:t>
              </a:r>
              <a:r>
                <a:rPr lang="en-US" altLang="ko-KR">
                  <a:latin typeface="Montserrat"/>
                </a:rPr>
                <a:t> </a:t>
              </a:r>
              <a:r>
                <a:rPr lang="en-US" altLang="ko-KR" err="1">
                  <a:latin typeface="Montserrat"/>
                </a:rPr>
                <a:t>경험이</a:t>
              </a:r>
              <a:r>
                <a:rPr lang="en-US" altLang="ko-KR">
                  <a:latin typeface="Montserrat"/>
                </a:rPr>
                <a:t> </a:t>
              </a:r>
              <a:r>
                <a:rPr lang="en-US" altLang="ko-KR" err="1">
                  <a:latin typeface="Montserrat"/>
                </a:rPr>
                <a:t>있나요</a:t>
              </a:r>
              <a:r>
                <a:rPr lang="en-US" altLang="ko-KR">
                  <a:latin typeface="Montserrat"/>
                </a:rPr>
                <a:t>?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318D915-8AA1-F457-F962-F2C7F8653712}"/>
              </a:ext>
            </a:extLst>
          </p:cNvPr>
          <p:cNvGrpSpPr/>
          <p:nvPr/>
        </p:nvGrpSpPr>
        <p:grpSpPr>
          <a:xfrm>
            <a:off x="6270840" y="2306752"/>
            <a:ext cx="5770425" cy="1418722"/>
            <a:chOff x="4663182" y="1916831"/>
            <a:chExt cx="5770425" cy="1809801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D75C97F8-400C-C881-0598-8961D729A797}"/>
                </a:ext>
              </a:extLst>
            </p:cNvPr>
            <p:cNvSpPr/>
            <p:nvPr/>
          </p:nvSpPr>
          <p:spPr>
            <a:xfrm>
              <a:off x="4663182" y="1916831"/>
              <a:ext cx="5739615" cy="18098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E5CCDA3-9AA4-41E5-0D64-A2A2400CB03E}"/>
                </a:ext>
              </a:extLst>
            </p:cNvPr>
            <p:cNvSpPr txBox="1"/>
            <p:nvPr/>
          </p:nvSpPr>
          <p:spPr>
            <a:xfrm>
              <a:off x="4763954" y="2020312"/>
              <a:ext cx="5669653" cy="132343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US" altLang="ko-KR" sz="1600">
                  <a:latin typeface="Montserrat"/>
                </a:rPr>
                <a:t>Q2. </a:t>
              </a:r>
              <a:r>
                <a:rPr lang="en-US" altLang="ko-KR" sz="1600" err="1">
                  <a:latin typeface="Montserrat"/>
                </a:rPr>
                <a:t>온라인에서</a:t>
              </a:r>
              <a:r>
                <a:rPr lang="en-US" altLang="ko-KR" sz="1600">
                  <a:latin typeface="Montserrat"/>
                </a:rPr>
                <a:t> </a:t>
              </a:r>
              <a:r>
                <a:rPr lang="en-US" altLang="ko-KR" sz="1600" err="1">
                  <a:latin typeface="Montserrat"/>
                </a:rPr>
                <a:t>색조</a:t>
              </a:r>
              <a:r>
                <a:rPr lang="en-US" altLang="ko-KR" sz="1600">
                  <a:latin typeface="Montserrat"/>
                </a:rPr>
                <a:t> </a:t>
              </a:r>
              <a:r>
                <a:rPr lang="en-US" altLang="ko-KR" sz="1600" err="1">
                  <a:latin typeface="Montserrat"/>
                </a:rPr>
                <a:t>화장품을</a:t>
              </a:r>
              <a:r>
                <a:rPr lang="en-US" altLang="ko-KR" sz="1600">
                  <a:latin typeface="Montserrat"/>
                </a:rPr>
                <a:t> </a:t>
              </a:r>
              <a:r>
                <a:rPr lang="en-US" altLang="ko-KR" sz="1600" err="1">
                  <a:latin typeface="Montserrat"/>
                </a:rPr>
                <a:t>구매했을때</a:t>
              </a:r>
              <a:r>
                <a:rPr lang="en-US" altLang="ko-KR" sz="1600">
                  <a:latin typeface="Montserrat"/>
                </a:rPr>
                <a:t>, </a:t>
              </a:r>
              <a:endParaRPr lang="en-US" sz="1600"/>
            </a:p>
            <a:p>
              <a:r>
                <a:rPr lang="en-US" altLang="ko-KR" sz="1600" err="1">
                  <a:latin typeface="Montserrat"/>
                </a:rPr>
                <a:t>예상과</a:t>
              </a:r>
              <a:r>
                <a:rPr lang="en-US" altLang="ko-KR" sz="1600">
                  <a:latin typeface="Montserrat"/>
                </a:rPr>
                <a:t> </a:t>
              </a:r>
              <a:r>
                <a:rPr lang="en-US" altLang="ko-KR" sz="1600" err="1">
                  <a:latin typeface="Montserrat"/>
                </a:rPr>
                <a:t>다른</a:t>
              </a:r>
              <a:r>
                <a:rPr lang="en-US" altLang="ko-KR" sz="1600">
                  <a:latin typeface="Montserrat"/>
                </a:rPr>
                <a:t> </a:t>
              </a:r>
              <a:r>
                <a:rPr lang="en-US" altLang="ko-KR" sz="1600" err="1">
                  <a:latin typeface="Montserrat"/>
                </a:rPr>
                <a:t>색상을</a:t>
              </a:r>
              <a:r>
                <a:rPr lang="en-US" altLang="ko-KR" sz="1600">
                  <a:latin typeface="Montserrat"/>
                </a:rPr>
                <a:t> </a:t>
              </a:r>
              <a:r>
                <a:rPr lang="en-US" altLang="ko-KR" sz="1600" err="1">
                  <a:latin typeface="Montserrat"/>
                </a:rPr>
                <a:t>구입한</a:t>
              </a:r>
              <a:r>
                <a:rPr lang="en-US" altLang="ko-KR" sz="1600">
                  <a:latin typeface="Montserrat"/>
                </a:rPr>
                <a:t> </a:t>
              </a:r>
              <a:r>
                <a:rPr lang="en-US" altLang="ko-KR" sz="1600" err="1">
                  <a:latin typeface="Montserrat"/>
                </a:rPr>
                <a:t>적이</a:t>
              </a:r>
              <a:r>
                <a:rPr lang="en-US" altLang="ko-KR" sz="1600">
                  <a:latin typeface="Montserrat"/>
                </a:rPr>
                <a:t> </a:t>
              </a:r>
              <a:r>
                <a:rPr lang="en-US" altLang="ko-KR" sz="1600" err="1">
                  <a:latin typeface="Montserrat"/>
                </a:rPr>
                <a:t>있으신가요</a:t>
              </a:r>
              <a:r>
                <a:rPr lang="en-US" altLang="ko-KR" sz="1600">
                  <a:latin typeface="Montserrat"/>
                </a:rPr>
                <a:t>?</a:t>
              </a:r>
            </a:p>
            <a:p>
              <a:r>
                <a:rPr lang="en-US" altLang="ko-KR" sz="1600">
                  <a:latin typeface="Montserrat"/>
                </a:rPr>
                <a:t>(ex : </a:t>
              </a:r>
              <a:r>
                <a:rPr lang="en-US" altLang="ko-KR" sz="1600" err="1">
                  <a:latin typeface="Montserrat"/>
                </a:rPr>
                <a:t>예상한</a:t>
              </a:r>
              <a:r>
                <a:rPr lang="en-US" altLang="ko-KR" sz="1600">
                  <a:latin typeface="Montserrat"/>
                </a:rPr>
                <a:t> </a:t>
              </a:r>
              <a:r>
                <a:rPr lang="en-US" altLang="ko-KR" sz="1600" err="1">
                  <a:latin typeface="Montserrat"/>
                </a:rPr>
                <a:t>것보다</a:t>
              </a:r>
              <a:r>
                <a:rPr lang="en-US" altLang="ko-KR" sz="1600">
                  <a:latin typeface="Montserrat"/>
                </a:rPr>
                <a:t> </a:t>
              </a:r>
              <a:r>
                <a:rPr lang="en-US" altLang="ko-KR" sz="1600" err="1">
                  <a:latin typeface="Montserrat"/>
                </a:rPr>
                <a:t>채도가</a:t>
              </a:r>
              <a:r>
                <a:rPr lang="en-US" altLang="ko-KR" sz="1600">
                  <a:latin typeface="Montserrat"/>
                </a:rPr>
                <a:t> 더 </a:t>
              </a:r>
              <a:r>
                <a:rPr lang="en-US" altLang="ko-KR" sz="1600" err="1">
                  <a:latin typeface="Montserrat"/>
                </a:rPr>
                <a:t>낮았던</a:t>
              </a:r>
              <a:r>
                <a:rPr lang="en-US" altLang="ko-KR" sz="1600">
                  <a:latin typeface="Montserrat"/>
                </a:rPr>
                <a:t> </a:t>
              </a:r>
              <a:r>
                <a:rPr lang="en-US" altLang="ko-KR" sz="1600" err="1">
                  <a:latin typeface="Montserrat"/>
                </a:rPr>
                <a:t>경험</a:t>
              </a:r>
              <a:r>
                <a:rPr lang="en-US" altLang="ko-KR" sz="1600">
                  <a:latin typeface="Montserrat"/>
                </a:rPr>
                <a:t>, </a:t>
              </a:r>
              <a:r>
                <a:rPr lang="en-US" altLang="ko-KR" sz="1600" err="1">
                  <a:latin typeface="Montserrat"/>
                </a:rPr>
                <a:t>사진으로</a:t>
              </a:r>
              <a:r>
                <a:rPr lang="en-US" altLang="ko-KR" sz="1600">
                  <a:latin typeface="Montserrat"/>
                </a:rPr>
                <a:t> 본 </a:t>
              </a:r>
              <a:r>
                <a:rPr lang="en-US" altLang="ko-KR" sz="1600" err="1">
                  <a:latin typeface="Montserrat"/>
                </a:rPr>
                <a:t>것보다</a:t>
              </a:r>
              <a:r>
                <a:rPr lang="en-US" altLang="ko-KR" sz="1600">
                  <a:latin typeface="Montserrat"/>
                </a:rPr>
                <a:t> </a:t>
              </a:r>
              <a:r>
                <a:rPr lang="en-US" altLang="ko-KR" sz="1600" err="1">
                  <a:latin typeface="Montserrat"/>
                </a:rPr>
                <a:t>매트한</a:t>
              </a:r>
              <a:r>
                <a:rPr lang="en-US" altLang="ko-KR" sz="1600">
                  <a:latin typeface="Montserrat"/>
                </a:rPr>
                <a:t> </a:t>
              </a:r>
              <a:r>
                <a:rPr lang="en-US" altLang="ko-KR" sz="1600" err="1">
                  <a:latin typeface="Montserrat"/>
                </a:rPr>
                <a:t>촉감이었던</a:t>
              </a:r>
              <a:r>
                <a:rPr lang="en-US" altLang="ko-KR" sz="1600">
                  <a:latin typeface="Montserrat"/>
                </a:rPr>
                <a:t> </a:t>
              </a:r>
              <a:r>
                <a:rPr lang="en-US" altLang="ko-KR" sz="1600" err="1">
                  <a:latin typeface="Montserrat"/>
                </a:rPr>
                <a:t>경험</a:t>
              </a:r>
              <a:r>
                <a:rPr lang="en-US" altLang="ko-KR" sz="1600">
                  <a:latin typeface="Montserrat"/>
                </a:rPr>
                <a:t>, </a:t>
              </a:r>
              <a:r>
                <a:rPr lang="en-US" altLang="ko-KR" sz="1600" err="1">
                  <a:latin typeface="Montserrat"/>
                </a:rPr>
                <a:t>기대한</a:t>
              </a:r>
              <a:r>
                <a:rPr lang="en-US" altLang="ko-KR" sz="1600">
                  <a:latin typeface="Montserrat"/>
                </a:rPr>
                <a:t> 것 </a:t>
              </a:r>
              <a:r>
                <a:rPr lang="en-US" altLang="ko-KR" sz="1600" err="1">
                  <a:latin typeface="Montserrat"/>
                </a:rPr>
                <a:t>이상으로</a:t>
              </a:r>
              <a:r>
                <a:rPr lang="en-US" altLang="ko-KR" sz="1600">
                  <a:latin typeface="Montserrat"/>
                </a:rPr>
                <a:t> </a:t>
              </a:r>
              <a:r>
                <a:rPr lang="en-US" altLang="ko-KR" sz="1600" err="1">
                  <a:latin typeface="Montserrat"/>
                </a:rPr>
                <a:t>밝은</a:t>
              </a:r>
              <a:r>
                <a:rPr lang="en-US" altLang="ko-KR" sz="1600">
                  <a:latin typeface="Montserrat"/>
                </a:rPr>
                <a:t> </a:t>
              </a:r>
              <a:r>
                <a:rPr lang="en-US" altLang="ko-KR" sz="1600" err="1">
                  <a:latin typeface="Montserrat"/>
                </a:rPr>
                <a:t>색이었던</a:t>
              </a:r>
              <a:r>
                <a:rPr lang="en-US" altLang="ko-KR" sz="1600">
                  <a:latin typeface="Montserrat"/>
                </a:rPr>
                <a:t> </a:t>
              </a:r>
              <a:r>
                <a:rPr lang="en-US" altLang="ko-KR" sz="1600" err="1">
                  <a:latin typeface="Montserrat"/>
                </a:rPr>
                <a:t>경험</a:t>
              </a:r>
              <a:r>
                <a:rPr lang="en-US" altLang="ko-KR" sz="1600">
                  <a:latin typeface="Montserrat"/>
                </a:rPr>
                <a:t> 등)</a:t>
              </a:r>
            </a:p>
          </p:txBody>
        </p:sp>
      </p:grp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3CF94158-DFCB-44ED-B683-5EA0D387358A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98818-D290-5D90-7866-4D3BDB9CC89A}"/>
              </a:ext>
            </a:extLst>
          </p:cNvPr>
          <p:cNvSpPr txBox="1"/>
          <p:nvPr/>
        </p:nvSpPr>
        <p:spPr>
          <a:xfrm>
            <a:off x="1346254" y="-3882"/>
            <a:ext cx="86228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Item Identification</a:t>
            </a:r>
            <a:endParaRPr lang="ko-KR" altLang="en-US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8DDB31-67EF-008D-7DC5-6DAEA2EF3238}"/>
              </a:ext>
            </a:extLst>
          </p:cNvPr>
          <p:cNvSpPr txBox="1"/>
          <p:nvPr/>
        </p:nvSpPr>
        <p:spPr>
          <a:xfrm>
            <a:off x="62712" y="175313"/>
            <a:ext cx="413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1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9929470E-4117-E2BD-40B8-6D2EBB2FCF81}"/>
              </a:ext>
            </a:extLst>
          </p:cNvPr>
          <p:cNvGraphicFramePr/>
          <p:nvPr/>
        </p:nvGraphicFramePr>
        <p:xfrm>
          <a:off x="1100711" y="3476854"/>
          <a:ext cx="4002021" cy="35875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B62B7DB3-B9F6-CD93-E2B8-4E3C88ACB659}"/>
              </a:ext>
            </a:extLst>
          </p:cNvPr>
          <p:cNvGraphicFramePr/>
          <p:nvPr/>
        </p:nvGraphicFramePr>
        <p:xfrm>
          <a:off x="7089270" y="3713883"/>
          <a:ext cx="4110103" cy="3343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AAC1B3B-EEE6-54A9-3056-9233BB4B15D2}"/>
              </a:ext>
            </a:extLst>
          </p:cNvPr>
          <p:cNvSpPr txBox="1"/>
          <p:nvPr/>
        </p:nvSpPr>
        <p:spPr>
          <a:xfrm>
            <a:off x="8654512" y="1448915"/>
            <a:ext cx="9722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b="1">
                <a:solidFill>
                  <a:srgbClr val="FF0000"/>
                </a:solidFill>
                <a:latin typeface="+mj-lt"/>
                <a:ea typeface="+mn-lt"/>
                <a:cs typeface="+mn-lt"/>
              </a:rPr>
              <a:t>F</a:t>
            </a:r>
            <a:r>
              <a:rPr lang="en-US" altLang="ko-KR" sz="1800" b="1">
                <a:solidFill>
                  <a:srgbClr val="FF0000"/>
                </a:solidFill>
                <a:latin typeface="+mj-lt"/>
                <a:ea typeface="+mn-lt"/>
                <a:cs typeface="+mn-lt"/>
              </a:rPr>
              <a:t> 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4EB1E6-D698-E0E5-F09F-B61E2C96740E}"/>
              </a:ext>
            </a:extLst>
          </p:cNvPr>
          <p:cNvSpPr txBox="1"/>
          <p:nvPr/>
        </p:nvSpPr>
        <p:spPr>
          <a:xfrm>
            <a:off x="2543924" y="1475755"/>
            <a:ext cx="9722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b="1">
                <a:solidFill>
                  <a:srgbClr val="FF0000"/>
                </a:solidFill>
                <a:latin typeface="+mj-lt"/>
                <a:ea typeface="+mn-lt"/>
                <a:cs typeface="+mn-lt"/>
              </a:rPr>
              <a:t>N</a:t>
            </a:r>
            <a:r>
              <a:rPr lang="en-US" altLang="ko-KR" sz="1800" b="1">
                <a:solidFill>
                  <a:srgbClr val="FF0000"/>
                </a:solidFill>
                <a:latin typeface="+mj-lt"/>
                <a:ea typeface="+mn-lt"/>
                <a:cs typeface="+mn-lt"/>
              </a:rPr>
              <a:t> 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8160A3-1F26-A547-8014-3A6897A31BB7}"/>
              </a:ext>
            </a:extLst>
          </p:cNvPr>
          <p:cNvSpPr txBox="1"/>
          <p:nvPr/>
        </p:nvSpPr>
        <p:spPr>
          <a:xfrm>
            <a:off x="4144027" y="1471808"/>
            <a:ext cx="39068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latin typeface="+mj-lt"/>
              </a:rPr>
              <a:t>Period</a:t>
            </a:r>
            <a:r>
              <a:rPr lang="ko-KR" altLang="en-US" dirty="0">
                <a:latin typeface="+mj-lt"/>
              </a:rPr>
              <a:t> : 2022. 09.26~2022.10.01</a:t>
            </a:r>
            <a:endParaRPr lang="ko-KR" altLang="en-US" dirty="0" err="1">
              <a:latin typeface="+mj-lt"/>
            </a:endParaRPr>
          </a:p>
          <a:p>
            <a:r>
              <a:rPr lang="ko-KR" altLang="en-US" dirty="0" err="1">
                <a:latin typeface="+mj-lt"/>
              </a:rPr>
              <a:t>A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 err="1">
                <a:latin typeface="+mj-lt"/>
              </a:rPr>
              <a:t>Number</a:t>
            </a:r>
            <a:r>
              <a:rPr lang="ko-KR" altLang="en-US" dirty="0">
                <a:latin typeface="+mj-lt"/>
              </a:rPr>
              <a:t> of </a:t>
            </a:r>
            <a:r>
              <a:rPr lang="ko-KR" altLang="en-US" dirty="0" err="1">
                <a:latin typeface="+mj-lt"/>
              </a:rPr>
              <a:t>participants</a:t>
            </a:r>
            <a:r>
              <a:rPr lang="ko-KR" altLang="en-US" dirty="0">
                <a:latin typeface="+mj-lt"/>
              </a:rPr>
              <a:t> : 68</a:t>
            </a:r>
          </a:p>
        </p:txBody>
      </p:sp>
    </p:spTree>
    <p:extLst>
      <p:ext uri="{BB962C8B-B14F-4D97-AF65-F5344CB8AC3E}">
        <p14:creationId xmlns:p14="http://schemas.microsoft.com/office/powerpoint/2010/main" val="12233806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7">
            <a:extLst>
              <a:ext uri="{FF2B5EF4-FFF2-40B4-BE49-F238E27FC236}">
                <a16:creationId xmlns:a16="http://schemas.microsoft.com/office/drawing/2014/main" id="{CEE8F882-39C1-9A30-5F44-8D48EA7E7DDD}"/>
              </a:ext>
            </a:extLst>
          </p:cNvPr>
          <p:cNvSpPr/>
          <p:nvPr/>
        </p:nvSpPr>
        <p:spPr>
          <a:xfrm>
            <a:off x="364347" y="5241471"/>
            <a:ext cx="11105843" cy="138544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7">
            <a:extLst>
              <a:ext uri="{FF2B5EF4-FFF2-40B4-BE49-F238E27FC236}">
                <a16:creationId xmlns:a16="http://schemas.microsoft.com/office/drawing/2014/main" id="{5D6C203D-E4A0-A6EE-0895-32E84A5E190C}"/>
              </a:ext>
            </a:extLst>
          </p:cNvPr>
          <p:cNvSpPr/>
          <p:nvPr/>
        </p:nvSpPr>
        <p:spPr>
          <a:xfrm>
            <a:off x="364347" y="3166025"/>
            <a:ext cx="11155976" cy="17363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7">
            <a:extLst>
              <a:ext uri="{FF2B5EF4-FFF2-40B4-BE49-F238E27FC236}">
                <a16:creationId xmlns:a16="http://schemas.microsoft.com/office/drawing/2014/main" id="{30481E1B-ED48-17FA-3859-AF3E692F755B}"/>
              </a:ext>
            </a:extLst>
          </p:cNvPr>
          <p:cNvSpPr/>
          <p:nvPr/>
        </p:nvSpPr>
        <p:spPr>
          <a:xfrm>
            <a:off x="414479" y="1872630"/>
            <a:ext cx="11055712" cy="10144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3CF94158-DFCB-44ED-B683-5EA0D387358A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98818-D290-5D90-7866-4D3BDB9CC89A}"/>
              </a:ext>
            </a:extLst>
          </p:cNvPr>
          <p:cNvSpPr txBox="1"/>
          <p:nvPr/>
        </p:nvSpPr>
        <p:spPr>
          <a:xfrm>
            <a:off x="1346254" y="-3882"/>
            <a:ext cx="86228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Item Identification</a:t>
            </a:r>
            <a:endParaRPr lang="ko-KR" altLang="en-US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8DDB31-67EF-008D-7DC5-6DAEA2EF3238}"/>
              </a:ext>
            </a:extLst>
          </p:cNvPr>
          <p:cNvSpPr txBox="1"/>
          <p:nvPr/>
        </p:nvSpPr>
        <p:spPr>
          <a:xfrm>
            <a:off x="62712" y="175313"/>
            <a:ext cx="413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1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96C87F-3A2E-C1D1-BF3B-984A7972E14F}"/>
              </a:ext>
            </a:extLst>
          </p:cNvPr>
          <p:cNvSpPr txBox="1"/>
          <p:nvPr/>
        </p:nvSpPr>
        <p:spPr>
          <a:xfrm>
            <a:off x="1088482" y="1233865"/>
            <a:ext cx="10608994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3200">
                <a:latin typeface="Montserrat ExtraBold"/>
              </a:rPr>
              <a:t>▶ Growth rate - </a:t>
            </a:r>
            <a:r>
              <a:rPr lang="en-US" sz="3200" b="1">
                <a:ea typeface="+mn-lt"/>
                <a:cs typeface="+mn-lt"/>
              </a:rPr>
              <a:t>affiliated cosmetics company</a:t>
            </a:r>
            <a:r>
              <a:rPr lang="en-US" altLang="ko-KR" sz="3200">
                <a:latin typeface="Montserrat ExtraBold"/>
              </a:rPr>
              <a:t> ◀</a:t>
            </a:r>
            <a:endParaRPr lang="ko-KR" altLang="en-US" sz="3200">
              <a:latin typeface="Montserrat Extra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731D27-3BAE-9152-D38F-062EBAA4841A}"/>
              </a:ext>
            </a:extLst>
          </p:cNvPr>
          <p:cNvSpPr txBox="1"/>
          <p:nvPr/>
        </p:nvSpPr>
        <p:spPr>
          <a:xfrm>
            <a:off x="711869" y="2007104"/>
            <a:ext cx="9112918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400">
                <a:ea typeface="+mn-lt"/>
                <a:cs typeface="+mn-lt"/>
              </a:rPr>
              <a:t>▶ </a:t>
            </a:r>
            <a:r>
              <a:rPr lang="ko-KR" sz="2400" err="1">
                <a:ea typeface="+mn-lt"/>
                <a:cs typeface="+mn-lt"/>
              </a:rPr>
              <a:t>Number</a:t>
            </a:r>
            <a:r>
              <a:rPr lang="ko-KR" sz="2400">
                <a:ea typeface="+mn-lt"/>
                <a:cs typeface="+mn-lt"/>
              </a:rPr>
              <a:t> of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en-US" altLang="ko-KR" sz="2400" b="1">
                <a:ea typeface="+mn-lt"/>
                <a:cs typeface="+mn-lt"/>
              </a:rPr>
              <a:t>affiliated cosmetics company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ko-KR" sz="2400" err="1">
                <a:ea typeface="+mn-lt"/>
                <a:cs typeface="+mn-lt"/>
              </a:rPr>
              <a:t>in</a:t>
            </a:r>
            <a:r>
              <a:rPr lang="ko-KR" sz="2400">
                <a:ea typeface="+mn-lt"/>
                <a:cs typeface="+mn-lt"/>
              </a:rPr>
              <a:t> </a:t>
            </a:r>
            <a:r>
              <a:rPr lang="ko-KR" sz="2400" err="1">
                <a:ea typeface="+mn-lt"/>
                <a:cs typeface="+mn-lt"/>
              </a:rPr>
              <a:t>Year</a:t>
            </a:r>
            <a:r>
              <a:rPr lang="ko-KR" sz="2400">
                <a:ea typeface="+mn-lt"/>
                <a:cs typeface="+mn-lt"/>
              </a:rPr>
              <a:t> </a:t>
            </a:r>
            <a:r>
              <a:rPr lang="en-US" altLang="ko-KR" sz="2400">
                <a:ea typeface="+mn-lt"/>
                <a:cs typeface="+mn-lt"/>
              </a:rPr>
              <a:t>0</a:t>
            </a:r>
            <a:endParaRPr lang="en-US" sz="2400"/>
          </a:p>
          <a:p>
            <a:r>
              <a:rPr lang="ko-KR" altLang="en-US">
                <a:ea typeface="+mn-lt"/>
                <a:cs typeface="+mn-lt"/>
              </a:rPr>
              <a:t>      : </a:t>
            </a:r>
            <a:r>
              <a:rPr lang="en-US" altLang="ko-KR" sz="2400">
                <a:ea typeface="+mn-lt"/>
                <a:cs typeface="+mn-lt"/>
              </a:rPr>
              <a:t>500</a:t>
            </a:r>
            <a:endParaRPr lang="ko-KR" sz="2400" b="1">
              <a:ea typeface="+mn-lt"/>
              <a:cs typeface="+mn-lt"/>
            </a:endParaRPr>
          </a:p>
          <a:p>
            <a:r>
              <a:rPr lang="ko-KR" altLang="en-US">
                <a:ea typeface="+mn-lt"/>
                <a:cs typeface="+mn-lt"/>
              </a:rPr>
              <a:t>    </a:t>
            </a:r>
            <a:endParaRPr lang="ko-KR" altLang="en-US" b="1"/>
          </a:p>
          <a:p>
            <a:endParaRPr lang="ko-KR" altLang="en-US"/>
          </a:p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7825FB-EF71-081E-B0CC-DEE517D938EC}"/>
              </a:ext>
            </a:extLst>
          </p:cNvPr>
          <p:cNvSpPr txBox="1"/>
          <p:nvPr/>
        </p:nvSpPr>
        <p:spPr>
          <a:xfrm>
            <a:off x="671763" y="3273591"/>
            <a:ext cx="10332117" cy="17235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+mn-lt"/>
                <a:cs typeface="+mn-lt"/>
              </a:rPr>
              <a:t>▶ Why is the growth rate of cosmetics companies affiliated with COSUB decreasing from the 6th year?</a:t>
            </a:r>
            <a:endParaRPr lang="en-US" altLang="ko-KR" sz="2400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  : B</a:t>
            </a:r>
            <a:r>
              <a:rPr lang="en-US" sz="2000">
                <a:ea typeface="+mn-lt"/>
                <a:cs typeface="+mn-lt"/>
              </a:rPr>
              <a:t>ecause</a:t>
            </a:r>
            <a:r>
              <a:rPr lang="ko-KR" altLang="en-US" sz="2000">
                <a:ea typeface="+mn-lt"/>
                <a:cs typeface="+mn-lt"/>
              </a:rPr>
              <a:t> </a:t>
            </a:r>
            <a:r>
              <a:rPr lang="en-US" sz="2000">
                <a:ea typeface="+mn-lt"/>
                <a:cs typeface="+mn-lt"/>
              </a:rPr>
              <a:t>it</a:t>
            </a:r>
            <a:r>
              <a:rPr lang="ko-KR" altLang="en-US" sz="2000">
                <a:ea typeface="+mn-lt"/>
                <a:cs typeface="+mn-lt"/>
              </a:rPr>
              <a:t> </a:t>
            </a:r>
            <a:r>
              <a:rPr lang="en-US" sz="2000">
                <a:ea typeface="+mn-lt"/>
                <a:cs typeface="+mn-lt"/>
              </a:rPr>
              <a:t>is</a:t>
            </a:r>
            <a:r>
              <a:rPr lang="ko-KR" altLang="en-US" sz="2000">
                <a:ea typeface="+mn-lt"/>
                <a:cs typeface="+mn-lt"/>
              </a:rPr>
              <a:t> </a:t>
            </a:r>
            <a:r>
              <a:rPr lang="en-US" sz="2000">
                <a:ea typeface="+mn-lt"/>
                <a:cs typeface="+mn-lt"/>
              </a:rPr>
              <a:t>close</a:t>
            </a:r>
            <a:r>
              <a:rPr lang="ko-KR" altLang="en-US" sz="2000">
                <a:ea typeface="+mn-lt"/>
                <a:cs typeface="+mn-lt"/>
              </a:rPr>
              <a:t> </a:t>
            </a:r>
            <a:r>
              <a:rPr lang="en-US" sz="2000">
                <a:ea typeface="+mn-lt"/>
                <a:cs typeface="+mn-lt"/>
              </a:rPr>
              <a:t>to</a:t>
            </a:r>
            <a:r>
              <a:rPr lang="ko-KR" altLang="en-US" sz="2000" b="1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4,750,</a:t>
            </a:r>
            <a:r>
              <a:rPr lang="ko-KR" altLang="en-US" sz="2000" b="1">
                <a:ea typeface="+mn-lt"/>
                <a:cs typeface="+mn-lt"/>
              </a:rPr>
              <a:t> </a:t>
            </a:r>
            <a:endParaRPr lang="ko-KR" altLang="en-US" sz="2000">
              <a:ea typeface="+mn-lt"/>
              <a:cs typeface="+mn-lt"/>
            </a:endParaRPr>
          </a:p>
          <a:p>
            <a:r>
              <a:rPr lang="en-US" sz="2000" b="1">
                <a:ea typeface="+mn-lt"/>
                <a:cs typeface="+mn-lt"/>
              </a:rPr>
              <a:t>   the</a:t>
            </a:r>
            <a:r>
              <a:rPr lang="ko-KR" altLang="en-US" sz="2000" b="1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largest</a:t>
            </a:r>
            <a:r>
              <a:rPr lang="ko-KR" altLang="en-US" sz="2000" b="1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number</a:t>
            </a:r>
            <a:r>
              <a:rPr lang="ko-KR" altLang="en-US" sz="2000" b="1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of</a:t>
            </a:r>
            <a:r>
              <a:rPr lang="ko-KR" altLang="en-US" sz="2000" b="1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cosmetics</a:t>
            </a:r>
            <a:r>
              <a:rPr lang="ko-KR" altLang="en-US" sz="2000" b="1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companies</a:t>
            </a:r>
            <a:r>
              <a:rPr lang="ko-KR" altLang="en-US" sz="2000" b="1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affiliated</a:t>
            </a:r>
            <a:r>
              <a:rPr lang="ko-KR" altLang="en-US" sz="2000" b="1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with</a:t>
            </a:r>
            <a:r>
              <a:rPr lang="ko-KR" altLang="en-US" sz="2000" b="1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COSUB.</a:t>
            </a:r>
            <a:endParaRPr lang="ko-KR" altLang="en-US" sz="2000">
              <a:ea typeface="+mn-lt"/>
              <a:cs typeface="+mn-lt"/>
            </a:endParaRPr>
          </a:p>
          <a:p>
            <a:endParaRPr lang="ko-KR" altLang="en-US">
              <a:ea typeface="+mn-lt"/>
              <a:cs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5C2CB4-5214-E045-1068-58AD9302172D}"/>
              </a:ext>
            </a:extLst>
          </p:cNvPr>
          <p:cNvSpPr txBox="1"/>
          <p:nvPr/>
        </p:nvSpPr>
        <p:spPr>
          <a:xfrm>
            <a:off x="671764" y="5063968"/>
            <a:ext cx="11025711" cy="23391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,Sans-Serif"/>
              <a:buChar char="•"/>
            </a:pPr>
            <a:endParaRPr lang="ko-KR" altLang="en-US" sz="2400">
              <a:ea typeface="+mn-lt"/>
              <a:cs typeface="+mn-lt"/>
            </a:endParaRPr>
          </a:p>
          <a:p>
            <a:r>
              <a:rPr lang="en-US" sz="2400">
                <a:ea typeface="+mn-lt"/>
                <a:cs typeface="+mn-lt"/>
              </a:rPr>
              <a:t>▶ Why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is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the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maximum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number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of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affiliated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cosmetics</a:t>
            </a:r>
            <a:r>
              <a:rPr lang="en-US" altLang="ko-KR" sz="2400">
                <a:ea typeface="+mn-lt"/>
                <a:cs typeface="+mn-lt"/>
              </a:rPr>
              <a:t>  </a:t>
            </a:r>
            <a:r>
              <a:rPr lang="en-US" sz="2400">
                <a:ea typeface="+mn-lt"/>
                <a:cs typeface="+mn-lt"/>
              </a:rPr>
              <a:t>companies</a:t>
            </a:r>
            <a:r>
              <a:rPr lang="ko-KR" altLang="en-US" sz="2400">
                <a:ea typeface="+mn-lt"/>
                <a:cs typeface="+mn-lt"/>
              </a:rPr>
              <a:t> </a:t>
            </a:r>
          </a:p>
          <a:p>
            <a:r>
              <a:rPr lang="en-US" sz="2400">
                <a:ea typeface="+mn-lt"/>
                <a:cs typeface="+mn-lt"/>
              </a:rPr>
              <a:t>   4,750?</a:t>
            </a:r>
            <a:endParaRPr lang="ko-KR" altLang="en-US" sz="2400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   </a:t>
            </a:r>
            <a:r>
              <a:rPr lang="en-US" sz="2000">
                <a:ea typeface="+mn-lt"/>
                <a:cs typeface="+mn-lt"/>
              </a:rPr>
              <a:t>   : The</a:t>
            </a:r>
            <a:r>
              <a:rPr lang="ko-KR" altLang="en-US" sz="2000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total</a:t>
            </a:r>
            <a:r>
              <a:rPr lang="ko-KR" altLang="en-US" sz="2000" b="1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number</a:t>
            </a:r>
            <a:r>
              <a:rPr lang="ko-KR" altLang="en-US" sz="2000" b="1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of</a:t>
            </a:r>
            <a:r>
              <a:rPr lang="ko-KR" altLang="en-US" sz="2000" b="1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brands</a:t>
            </a:r>
            <a:r>
              <a:rPr lang="ko-KR" altLang="en-US" sz="2000" b="1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in</a:t>
            </a:r>
            <a:r>
              <a:rPr lang="ko-KR" altLang="en-US" sz="2000" b="1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Olive</a:t>
            </a:r>
            <a:r>
              <a:rPr lang="ko-KR" altLang="en-US" sz="2000" b="1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Young</a:t>
            </a:r>
            <a:r>
              <a:rPr lang="ko-KR" altLang="en-US" sz="2000" b="1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is</a:t>
            </a:r>
            <a:r>
              <a:rPr lang="ko-KR" altLang="en-US" sz="2000" b="1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4,750.</a:t>
            </a:r>
            <a:endParaRPr lang="ko-KR" altLang="en-US" sz="2000">
              <a:ea typeface="+mn-lt"/>
              <a:cs typeface="+mn-lt"/>
            </a:endParaRPr>
          </a:p>
          <a:p>
            <a:endParaRPr lang="ko-KR" alt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98399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7">
            <a:extLst>
              <a:ext uri="{FF2B5EF4-FFF2-40B4-BE49-F238E27FC236}">
                <a16:creationId xmlns:a16="http://schemas.microsoft.com/office/drawing/2014/main" id="{F2984127-307D-05D9-F8AD-94678E706E4A}"/>
              </a:ext>
            </a:extLst>
          </p:cNvPr>
          <p:cNvSpPr/>
          <p:nvPr/>
        </p:nvSpPr>
        <p:spPr>
          <a:xfrm>
            <a:off x="594952" y="3827761"/>
            <a:ext cx="11135924" cy="12551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3CF94158-DFCB-44ED-B683-5EA0D387358A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98818-D290-5D90-7866-4D3BDB9CC89A}"/>
              </a:ext>
            </a:extLst>
          </p:cNvPr>
          <p:cNvSpPr txBox="1"/>
          <p:nvPr/>
        </p:nvSpPr>
        <p:spPr>
          <a:xfrm>
            <a:off x="1346254" y="-3882"/>
            <a:ext cx="86228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Item Identification</a:t>
            </a:r>
            <a:endParaRPr lang="ko-KR" altLang="en-US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8DDB31-67EF-008D-7DC5-6DAEA2EF3238}"/>
              </a:ext>
            </a:extLst>
          </p:cNvPr>
          <p:cNvSpPr txBox="1"/>
          <p:nvPr/>
        </p:nvSpPr>
        <p:spPr>
          <a:xfrm>
            <a:off x="62712" y="175313"/>
            <a:ext cx="413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1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96C87F-3A2E-C1D1-BF3B-984A7972E14F}"/>
              </a:ext>
            </a:extLst>
          </p:cNvPr>
          <p:cNvSpPr txBox="1"/>
          <p:nvPr/>
        </p:nvSpPr>
        <p:spPr>
          <a:xfrm>
            <a:off x="1088482" y="1233865"/>
            <a:ext cx="10608994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3200">
                <a:latin typeface="Montserrat ExtraBold"/>
              </a:rPr>
              <a:t>▶ Growth rate - </a:t>
            </a:r>
            <a:r>
              <a:rPr lang="en-US" sz="3200" b="1">
                <a:ea typeface="+mn-lt"/>
                <a:cs typeface="+mn-lt"/>
              </a:rPr>
              <a:t>affiliated cosmetics company</a:t>
            </a:r>
            <a:r>
              <a:rPr lang="en-US" altLang="ko-KR" sz="3200">
                <a:latin typeface="Montserrat ExtraBold"/>
              </a:rPr>
              <a:t> ◀</a:t>
            </a:r>
            <a:endParaRPr lang="ko-KR" altLang="en-US" sz="3200">
              <a:latin typeface="Montserrat Extra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AC61EE-F2D4-3C70-071D-D253D43651FE}"/>
              </a:ext>
            </a:extLst>
          </p:cNvPr>
          <p:cNvSpPr txBox="1"/>
          <p:nvPr/>
        </p:nvSpPr>
        <p:spPr>
          <a:xfrm>
            <a:off x="729414" y="4053138"/>
            <a:ext cx="1093369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+mn-lt"/>
                <a:cs typeface="+mn-lt"/>
              </a:rPr>
              <a:t>▶ Except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for 0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year,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the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number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of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affiliated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cosmetics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company</a:t>
            </a:r>
            <a:endParaRPr lang="en-US" altLang="ko-KR" sz="2400">
              <a:ea typeface="+mn-lt"/>
              <a:cs typeface="+mn-lt"/>
            </a:endParaRPr>
          </a:p>
          <a:p>
            <a:r>
              <a:rPr lang="ko-KR" altLang="en-US" sz="2400">
                <a:ea typeface="+mn-lt"/>
                <a:cs typeface="+mn-lt"/>
              </a:rPr>
              <a:t>    </a:t>
            </a:r>
            <a:r>
              <a:rPr lang="en-US" sz="2400">
                <a:ea typeface="+mn-lt"/>
                <a:cs typeface="+mn-lt"/>
              </a:rPr>
              <a:t>in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other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years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reflected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en-US" sz="2400" b="1" err="1">
                <a:ea typeface="+mn-lt"/>
                <a:cs typeface="+mn-lt"/>
              </a:rPr>
              <a:t>Cosub's</a:t>
            </a:r>
            <a:r>
              <a:rPr lang="ko-KR" altLang="en-US" sz="2400" b="1">
                <a:ea typeface="+mn-lt"/>
                <a:cs typeface="+mn-lt"/>
              </a:rPr>
              <a:t> </a:t>
            </a:r>
            <a:r>
              <a:rPr lang="en-US" sz="2400" b="1">
                <a:ea typeface="+mn-lt"/>
                <a:cs typeface="+mn-lt"/>
              </a:rPr>
              <a:t>growth</a:t>
            </a:r>
            <a:r>
              <a:rPr lang="ko-KR" altLang="en-US" sz="2400" b="1">
                <a:ea typeface="+mn-lt"/>
                <a:cs typeface="+mn-lt"/>
              </a:rPr>
              <a:t> </a:t>
            </a:r>
            <a:r>
              <a:rPr lang="en-US" sz="2400" b="1">
                <a:ea typeface="+mn-lt"/>
                <a:cs typeface="+mn-lt"/>
              </a:rPr>
              <a:t>rate</a:t>
            </a:r>
            <a:r>
              <a:rPr lang="en-US" sz="2400">
                <a:ea typeface="+mn-lt"/>
                <a:cs typeface="+mn-lt"/>
              </a:rPr>
              <a:t>.</a:t>
            </a:r>
            <a:endParaRPr lang="en-US" sz="2400"/>
          </a:p>
        </p:txBody>
      </p:sp>
      <p:sp>
        <p:nvSpPr>
          <p:cNvPr id="15" name="사각형: 둥근 모서리 7">
            <a:extLst>
              <a:ext uri="{FF2B5EF4-FFF2-40B4-BE49-F238E27FC236}">
                <a16:creationId xmlns:a16="http://schemas.microsoft.com/office/drawing/2014/main" id="{762060FB-69F6-DD25-F14A-396701E614A0}"/>
              </a:ext>
            </a:extLst>
          </p:cNvPr>
          <p:cNvSpPr/>
          <p:nvPr/>
        </p:nvSpPr>
        <p:spPr>
          <a:xfrm>
            <a:off x="534795" y="1942814"/>
            <a:ext cx="11155976" cy="14857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DCED22-6521-8A98-9420-33BBA54F5A63}"/>
              </a:ext>
            </a:extLst>
          </p:cNvPr>
          <p:cNvSpPr txBox="1"/>
          <p:nvPr/>
        </p:nvSpPr>
        <p:spPr>
          <a:xfrm>
            <a:off x="729416" y="2005263"/>
            <a:ext cx="10996360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+mn-lt"/>
                <a:cs typeface="+mn-lt"/>
              </a:rPr>
              <a:t>▶ Why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is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the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number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of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brands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of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cosmetics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in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Olive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Young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based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on?</a:t>
            </a:r>
            <a:endParaRPr lang="ko-KR" altLang="en-US" sz="2400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 : B</a:t>
            </a:r>
            <a:r>
              <a:rPr lang="en-US" sz="2000">
                <a:ea typeface="+mn-lt"/>
                <a:cs typeface="+mn-lt"/>
              </a:rPr>
              <a:t>ecause</a:t>
            </a:r>
            <a:r>
              <a:rPr lang="ko-KR" altLang="en-US" sz="2000" b="1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Olive</a:t>
            </a:r>
            <a:r>
              <a:rPr lang="ko-KR" altLang="en-US" sz="2000" b="1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Young</a:t>
            </a:r>
            <a:r>
              <a:rPr lang="ko-KR" altLang="en-US" sz="2000" b="1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is</a:t>
            </a:r>
            <a:r>
              <a:rPr lang="ko-KR" altLang="en-US" sz="2000" b="1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the</a:t>
            </a:r>
            <a:r>
              <a:rPr lang="ko-KR" altLang="en-US" sz="2000" b="1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company</a:t>
            </a:r>
            <a:r>
              <a:rPr lang="ko-KR" altLang="en-US" sz="2000" b="1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that</a:t>
            </a:r>
            <a:r>
              <a:rPr lang="ko-KR" altLang="en-US" sz="2000" b="1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occupies</a:t>
            </a:r>
            <a:r>
              <a:rPr lang="ko-KR" altLang="en-US" sz="2000" b="1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the</a:t>
            </a:r>
            <a:r>
              <a:rPr lang="ko-KR" altLang="en-US" sz="2000" b="1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largest</a:t>
            </a:r>
            <a:r>
              <a:rPr lang="ko-KR" altLang="en-US" sz="2000" b="1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share</a:t>
            </a:r>
            <a:r>
              <a:rPr lang="ko-KR" altLang="en-US" sz="2000" b="1">
                <a:ea typeface="+mn-lt"/>
                <a:cs typeface="+mn-lt"/>
              </a:rPr>
              <a:t> </a:t>
            </a:r>
            <a:endParaRPr lang="ko-KR" altLang="en-US" sz="2000">
              <a:ea typeface="+mn-lt"/>
              <a:cs typeface="+mn-lt"/>
            </a:endParaRPr>
          </a:p>
          <a:p>
            <a:r>
              <a:rPr lang="en-US" sz="2000" b="1">
                <a:ea typeface="+mn-lt"/>
                <a:cs typeface="+mn-lt"/>
              </a:rPr>
              <a:t>   of</a:t>
            </a:r>
            <a:r>
              <a:rPr lang="ko-KR" altLang="en-US" sz="2000" b="1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the</a:t>
            </a:r>
            <a:r>
              <a:rPr lang="en-US" altLang="ko-KR" sz="2000" b="1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cosmetics</a:t>
            </a:r>
            <a:r>
              <a:rPr lang="ko-KR" altLang="en-US" sz="2000" b="1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brokerage</a:t>
            </a:r>
            <a:r>
              <a:rPr lang="ko-KR" altLang="en-US" sz="2000" b="1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industry.</a:t>
            </a:r>
            <a:endParaRPr lang="ko-KR" altLang="en-US" sz="2000">
              <a:ea typeface="+mn-lt"/>
              <a:cs typeface="+mn-lt"/>
            </a:endParaRPr>
          </a:p>
          <a:p>
            <a:pPr marL="285750" indent="-285750">
              <a:buFont typeface="Wingdings,Sans-Serif"/>
              <a:buChar char="q"/>
            </a:pPr>
            <a:endParaRPr lang="ko-KR" altLang="en-US">
              <a:ea typeface="+mn-lt"/>
              <a:cs typeface="+mn-lt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238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3CF94158-DFCB-44ED-B683-5EA0D387358A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98818-D290-5D90-7866-4D3BDB9CC89A}"/>
              </a:ext>
            </a:extLst>
          </p:cNvPr>
          <p:cNvSpPr txBox="1"/>
          <p:nvPr/>
        </p:nvSpPr>
        <p:spPr>
          <a:xfrm>
            <a:off x="1346254" y="-3882"/>
            <a:ext cx="86228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Item Identification</a:t>
            </a:r>
            <a:endParaRPr lang="ko-KR" altLang="en-US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8DDB31-67EF-008D-7DC5-6DAEA2EF3238}"/>
              </a:ext>
            </a:extLst>
          </p:cNvPr>
          <p:cNvSpPr txBox="1"/>
          <p:nvPr/>
        </p:nvSpPr>
        <p:spPr>
          <a:xfrm>
            <a:off x="62712" y="175313"/>
            <a:ext cx="413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1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18B119-9364-C5DC-709A-E4A386438114}"/>
              </a:ext>
            </a:extLst>
          </p:cNvPr>
          <p:cNvSpPr txBox="1"/>
          <p:nvPr/>
        </p:nvSpPr>
        <p:spPr>
          <a:xfrm>
            <a:off x="-9526" y="1104114"/>
            <a:ext cx="98235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Estimated Income Statement</a:t>
            </a:r>
            <a:endParaRPr lang="ko-KR" altLang="en-US" sz="48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438F1543-8323-B016-BD10-816BA6B33660}"/>
              </a:ext>
            </a:extLst>
          </p:cNvPr>
          <p:cNvGraphicFramePr/>
          <p:nvPr/>
        </p:nvGraphicFramePr>
        <p:xfrm>
          <a:off x="2595451" y="2656114"/>
          <a:ext cx="7001099" cy="40669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7750D0AD-89B1-3EEE-8AB3-F0AB374F298C}"/>
              </a:ext>
            </a:extLst>
          </p:cNvPr>
          <p:cNvSpPr txBox="1"/>
          <p:nvPr/>
        </p:nvSpPr>
        <p:spPr>
          <a:xfrm>
            <a:off x="3799538" y="2071339"/>
            <a:ext cx="45929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Montserrat ExtraBold" pitchFamily="2" charset="0"/>
              </a:rPr>
              <a:t>▶ Number of User ◀</a:t>
            </a:r>
            <a:endParaRPr lang="ko-KR" altLang="en-US" sz="3200">
              <a:latin typeface="Montserrat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1816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3CF94158-DFCB-44ED-B683-5EA0D387358A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98818-D290-5D90-7866-4D3BDB9CC89A}"/>
              </a:ext>
            </a:extLst>
          </p:cNvPr>
          <p:cNvSpPr txBox="1"/>
          <p:nvPr/>
        </p:nvSpPr>
        <p:spPr>
          <a:xfrm>
            <a:off x="1346254" y="-3882"/>
            <a:ext cx="86228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Item Identification</a:t>
            </a:r>
            <a:endParaRPr lang="ko-KR" altLang="en-US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8DDB31-67EF-008D-7DC5-6DAEA2EF3238}"/>
              </a:ext>
            </a:extLst>
          </p:cNvPr>
          <p:cNvSpPr txBox="1"/>
          <p:nvPr/>
        </p:nvSpPr>
        <p:spPr>
          <a:xfrm>
            <a:off x="62712" y="175313"/>
            <a:ext cx="413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1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18B119-9364-C5DC-709A-E4A386438114}"/>
              </a:ext>
            </a:extLst>
          </p:cNvPr>
          <p:cNvSpPr txBox="1"/>
          <p:nvPr/>
        </p:nvSpPr>
        <p:spPr>
          <a:xfrm>
            <a:off x="-9526" y="1104114"/>
            <a:ext cx="98235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Estimated Income Statement</a:t>
            </a:r>
            <a:endParaRPr lang="ko-KR" altLang="en-US" sz="48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507602-8BE2-08A8-A214-DE19D4DBC979}"/>
              </a:ext>
            </a:extLst>
          </p:cNvPr>
          <p:cNvSpPr txBox="1"/>
          <p:nvPr/>
        </p:nvSpPr>
        <p:spPr>
          <a:xfrm>
            <a:off x="636277" y="4036126"/>
            <a:ext cx="15343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Montserrat ExtraBold" pitchFamily="2" charset="0"/>
              </a:rPr>
              <a:t>Year 2</a:t>
            </a:r>
            <a:endParaRPr lang="ko-KR" altLang="en-US" sz="3200">
              <a:latin typeface="Montserrat ExtraBold" pitchFamily="2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C264F3C-F6B9-460D-C5C9-AD098BB89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"/>
          <a:stretch/>
        </p:blipFill>
        <p:spPr>
          <a:xfrm>
            <a:off x="3608439" y="1950773"/>
            <a:ext cx="6782470" cy="475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139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3CF94158-DFCB-44ED-B683-5EA0D387358A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98818-D290-5D90-7866-4D3BDB9CC89A}"/>
              </a:ext>
            </a:extLst>
          </p:cNvPr>
          <p:cNvSpPr txBox="1"/>
          <p:nvPr/>
        </p:nvSpPr>
        <p:spPr>
          <a:xfrm>
            <a:off x="1346254" y="-3882"/>
            <a:ext cx="86228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Item Identification</a:t>
            </a:r>
            <a:endParaRPr lang="ko-KR" altLang="en-US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8DDB31-67EF-008D-7DC5-6DAEA2EF3238}"/>
              </a:ext>
            </a:extLst>
          </p:cNvPr>
          <p:cNvSpPr txBox="1"/>
          <p:nvPr/>
        </p:nvSpPr>
        <p:spPr>
          <a:xfrm>
            <a:off x="62712" y="175313"/>
            <a:ext cx="413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1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18B119-9364-C5DC-709A-E4A386438114}"/>
              </a:ext>
            </a:extLst>
          </p:cNvPr>
          <p:cNvSpPr txBox="1"/>
          <p:nvPr/>
        </p:nvSpPr>
        <p:spPr>
          <a:xfrm>
            <a:off x="-9526" y="1104114"/>
            <a:ext cx="98235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Estimated Income Statement</a:t>
            </a:r>
            <a:endParaRPr lang="ko-KR" altLang="en-US" sz="48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507602-8BE2-08A8-A214-DE19D4DBC979}"/>
              </a:ext>
            </a:extLst>
          </p:cNvPr>
          <p:cNvSpPr txBox="1"/>
          <p:nvPr/>
        </p:nvSpPr>
        <p:spPr>
          <a:xfrm>
            <a:off x="636277" y="4036126"/>
            <a:ext cx="1576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Montserrat ExtraBold" pitchFamily="2" charset="0"/>
              </a:rPr>
              <a:t>Year 4</a:t>
            </a:r>
            <a:endParaRPr lang="ko-KR" altLang="en-US" sz="3200">
              <a:latin typeface="Montserrat ExtraBold" pitchFamily="2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47F5FF-890C-6DB7-C58B-B8A961AFE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"/>
          <a:stretch/>
        </p:blipFill>
        <p:spPr>
          <a:xfrm>
            <a:off x="3519948" y="2094471"/>
            <a:ext cx="6294049" cy="445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235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3CF94158-DFCB-44ED-B683-5EA0D387358A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98818-D290-5D90-7866-4D3BDB9CC89A}"/>
              </a:ext>
            </a:extLst>
          </p:cNvPr>
          <p:cNvSpPr txBox="1"/>
          <p:nvPr/>
        </p:nvSpPr>
        <p:spPr>
          <a:xfrm>
            <a:off x="1346254" y="-3882"/>
            <a:ext cx="86228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Item Identification</a:t>
            </a:r>
            <a:endParaRPr lang="ko-KR" altLang="en-US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8DDB31-67EF-008D-7DC5-6DAEA2EF3238}"/>
              </a:ext>
            </a:extLst>
          </p:cNvPr>
          <p:cNvSpPr txBox="1"/>
          <p:nvPr/>
        </p:nvSpPr>
        <p:spPr>
          <a:xfrm>
            <a:off x="62712" y="175313"/>
            <a:ext cx="413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1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18B119-9364-C5DC-709A-E4A386438114}"/>
              </a:ext>
            </a:extLst>
          </p:cNvPr>
          <p:cNvSpPr txBox="1"/>
          <p:nvPr/>
        </p:nvSpPr>
        <p:spPr>
          <a:xfrm>
            <a:off x="-9526" y="1104114"/>
            <a:ext cx="98235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Estimated Income Statement</a:t>
            </a:r>
            <a:endParaRPr lang="ko-KR" altLang="en-US" sz="48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507602-8BE2-08A8-A214-DE19D4DBC979}"/>
              </a:ext>
            </a:extLst>
          </p:cNvPr>
          <p:cNvSpPr txBox="1"/>
          <p:nvPr/>
        </p:nvSpPr>
        <p:spPr>
          <a:xfrm>
            <a:off x="636277" y="4036126"/>
            <a:ext cx="1555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Montserrat ExtraBold" pitchFamily="2" charset="0"/>
              </a:rPr>
              <a:t>Year 6</a:t>
            </a:r>
            <a:endParaRPr lang="ko-KR" altLang="en-US" sz="3200">
              <a:latin typeface="Montserrat ExtraBold" pitchFamily="2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1BCBC98-3689-4ADA-7900-B881AE3F21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6" t="1024"/>
          <a:stretch/>
        </p:blipFill>
        <p:spPr>
          <a:xfrm>
            <a:off x="3687097" y="2094470"/>
            <a:ext cx="6126900" cy="452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989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3CF94158-DFCB-44ED-B683-5EA0D387358A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98818-D290-5D90-7866-4D3BDB9CC89A}"/>
              </a:ext>
            </a:extLst>
          </p:cNvPr>
          <p:cNvSpPr txBox="1"/>
          <p:nvPr/>
        </p:nvSpPr>
        <p:spPr>
          <a:xfrm>
            <a:off x="1346254" y="-3882"/>
            <a:ext cx="86228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Item Identification</a:t>
            </a:r>
            <a:endParaRPr lang="ko-KR" altLang="en-US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8DDB31-67EF-008D-7DC5-6DAEA2EF3238}"/>
              </a:ext>
            </a:extLst>
          </p:cNvPr>
          <p:cNvSpPr txBox="1"/>
          <p:nvPr/>
        </p:nvSpPr>
        <p:spPr>
          <a:xfrm>
            <a:off x="62712" y="175313"/>
            <a:ext cx="413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1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18B119-9364-C5DC-709A-E4A386438114}"/>
              </a:ext>
            </a:extLst>
          </p:cNvPr>
          <p:cNvSpPr txBox="1"/>
          <p:nvPr/>
        </p:nvSpPr>
        <p:spPr>
          <a:xfrm>
            <a:off x="-9526" y="1104114"/>
            <a:ext cx="98235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Estimated Income Statement</a:t>
            </a:r>
            <a:endParaRPr lang="ko-KR" altLang="en-US" sz="48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507602-8BE2-08A8-A214-DE19D4DBC979}"/>
              </a:ext>
            </a:extLst>
          </p:cNvPr>
          <p:cNvSpPr txBox="1"/>
          <p:nvPr/>
        </p:nvSpPr>
        <p:spPr>
          <a:xfrm>
            <a:off x="636277" y="4036126"/>
            <a:ext cx="1563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Montserrat ExtraBold" pitchFamily="2" charset="0"/>
              </a:rPr>
              <a:t>Year 8</a:t>
            </a:r>
            <a:endParaRPr lang="ko-KR" altLang="en-US" sz="3200">
              <a:latin typeface="Montserrat ExtraBold" pitchFamily="2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05383D-E098-314C-0CDA-390DE3A8A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772" y="2036529"/>
            <a:ext cx="6175790" cy="458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99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4B0658D-093D-393C-D28D-88BC0463474D}"/>
              </a:ext>
            </a:extLst>
          </p:cNvPr>
          <p:cNvGrpSpPr/>
          <p:nvPr/>
        </p:nvGrpSpPr>
        <p:grpSpPr>
          <a:xfrm>
            <a:off x="153730" y="-238125"/>
            <a:ext cx="4392870" cy="1015663"/>
            <a:chOff x="-73884" y="1899589"/>
            <a:chExt cx="4392870" cy="101566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B1889E-1AD9-1AB0-C460-D878CC3BEDD4}"/>
                </a:ext>
              </a:extLst>
            </p:cNvPr>
            <p:cNvSpPr txBox="1"/>
            <p:nvPr/>
          </p:nvSpPr>
          <p:spPr>
            <a:xfrm>
              <a:off x="481076" y="1899589"/>
              <a:ext cx="383791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>
                  <a:solidFill>
                    <a:schemeClr val="bg1">
                      <a:lumMod val="85000"/>
                    </a:schemeClr>
                  </a:solidFill>
                  <a:latin typeface="Montserrat ExtraBold" pitchFamily="2" charset="0"/>
                </a:rPr>
                <a:t>Our Item</a:t>
              </a:r>
              <a:endParaRPr lang="ko-KR" altLang="en-US" sz="6000">
                <a:solidFill>
                  <a:schemeClr val="bg1">
                    <a:lumMod val="85000"/>
                  </a:schemeClr>
                </a:solidFill>
                <a:latin typeface="Montserrat ExtraBold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369629-CF61-74DB-8477-5E2C32653FC6}"/>
                </a:ext>
              </a:extLst>
            </p:cNvPr>
            <p:cNvSpPr txBox="1"/>
            <p:nvPr/>
          </p:nvSpPr>
          <p:spPr>
            <a:xfrm>
              <a:off x="-73884" y="2053477"/>
              <a:ext cx="55496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>
                  <a:solidFill>
                    <a:schemeClr val="bg1">
                      <a:lumMod val="85000"/>
                    </a:schemeClr>
                  </a:solidFill>
                  <a:latin typeface="Montserrat Black" pitchFamily="2" charset="0"/>
                </a:rPr>
                <a:t>1.</a:t>
              </a:r>
              <a:endParaRPr lang="ko-KR" altLang="en-US" sz="4000">
                <a:solidFill>
                  <a:schemeClr val="bg1">
                    <a:lumMod val="85000"/>
                  </a:schemeClr>
                </a:solidFill>
                <a:latin typeface="Montserrat Black" pitchFamily="2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92C4996-2258-C7E8-AC01-6A20E4D27024}"/>
              </a:ext>
            </a:extLst>
          </p:cNvPr>
          <p:cNvSpPr txBox="1"/>
          <p:nvPr/>
        </p:nvSpPr>
        <p:spPr>
          <a:xfrm>
            <a:off x="431210" y="118605"/>
            <a:ext cx="61473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>
                <a:latin typeface="Montserrat ExtraBold" pitchFamily="2" charset="0"/>
              </a:rPr>
              <a:t>About Co-Sub</a:t>
            </a:r>
            <a:endParaRPr lang="ko-KR" altLang="en-US" sz="6000">
              <a:latin typeface="Montserrat ExtraBold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7B55B11-C7D3-B1B2-694A-D4948F5F8630}"/>
              </a:ext>
            </a:extLst>
          </p:cNvPr>
          <p:cNvSpPr txBox="1"/>
          <p:nvPr/>
        </p:nvSpPr>
        <p:spPr>
          <a:xfrm>
            <a:off x="0" y="1134268"/>
            <a:ext cx="41665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Motivation</a:t>
            </a:r>
            <a:endParaRPr lang="ko-KR" altLang="en-US" sz="54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AA2B2844-B0B0-C703-2370-F4BF61CD92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6978545"/>
              </p:ext>
            </p:extLst>
          </p:nvPr>
        </p:nvGraphicFramePr>
        <p:xfrm>
          <a:off x="76200" y="2057598"/>
          <a:ext cx="6019800" cy="4443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26458E62-60E3-8D92-D3DA-2BF570F170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090625"/>
              </p:ext>
            </p:extLst>
          </p:nvPr>
        </p:nvGraphicFramePr>
        <p:xfrm>
          <a:off x="6096000" y="2687320"/>
          <a:ext cx="5381625" cy="74168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505075">
                  <a:extLst>
                    <a:ext uri="{9D8B030D-6E8A-4147-A177-3AD203B41FA5}">
                      <a16:colId xmlns:a16="http://schemas.microsoft.com/office/drawing/2014/main" val="69954927"/>
                    </a:ext>
                  </a:extLst>
                </a:gridCol>
                <a:gridCol w="958850">
                  <a:extLst>
                    <a:ext uri="{9D8B030D-6E8A-4147-A177-3AD203B41FA5}">
                      <a16:colId xmlns:a16="http://schemas.microsoft.com/office/drawing/2014/main" val="2043828068"/>
                    </a:ext>
                  </a:extLst>
                </a:gridCol>
                <a:gridCol w="958850">
                  <a:extLst>
                    <a:ext uri="{9D8B030D-6E8A-4147-A177-3AD203B41FA5}">
                      <a16:colId xmlns:a16="http://schemas.microsoft.com/office/drawing/2014/main" val="669584353"/>
                    </a:ext>
                  </a:extLst>
                </a:gridCol>
                <a:gridCol w="958850">
                  <a:extLst>
                    <a:ext uri="{9D8B030D-6E8A-4147-A177-3AD203B41FA5}">
                      <a16:colId xmlns:a16="http://schemas.microsoft.com/office/drawing/2014/main" val="433640930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Average Number of Color Cosmetics</a:t>
                      </a:r>
                      <a:endParaRPr lang="ko-KR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20s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30s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40s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17541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5.2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3.8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3.1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356985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70397ED-50F3-AD41-463E-712EE5723A1C}"/>
              </a:ext>
            </a:extLst>
          </p:cNvPr>
          <p:cNvSpPr txBox="1"/>
          <p:nvPr/>
        </p:nvSpPr>
        <p:spPr>
          <a:xfrm>
            <a:off x="6096000" y="4279434"/>
            <a:ext cx="52822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Montserrat Medium" pitchFamily="2" charset="0"/>
              </a:rPr>
              <a:t>People value the </a:t>
            </a:r>
            <a:r>
              <a:rPr lang="en-US" altLang="ko-KR" sz="2400">
                <a:solidFill>
                  <a:srgbClr val="00B050"/>
                </a:solidFill>
              </a:rPr>
              <a:t>‘Lip’ as the</a:t>
            </a:r>
          </a:p>
          <a:p>
            <a:pPr algn="l"/>
            <a:r>
              <a:rPr lang="en-US" altLang="ko-KR" sz="2400">
                <a:solidFill>
                  <a:srgbClr val="00B050"/>
                </a:solidFill>
              </a:rPr>
              <a:t>Most Important Part of Makeup!</a:t>
            </a:r>
            <a:endParaRPr lang="ko-KR" altLang="en-US" sz="2400">
              <a:solidFill>
                <a:srgbClr val="00B05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ADC500-B4FF-8B9D-6580-8CCCFC0E10EA}"/>
              </a:ext>
            </a:extLst>
          </p:cNvPr>
          <p:cNvSpPr txBox="1"/>
          <p:nvPr/>
        </p:nvSpPr>
        <p:spPr>
          <a:xfrm>
            <a:off x="6096000" y="5110431"/>
            <a:ext cx="35687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1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otoSansKR"/>
              </a:rPr>
              <a:t>2040 </a:t>
            </a:r>
            <a:r>
              <a:rPr lang="ko-KR" altLang="en-US" sz="800" b="1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otoSansKR"/>
              </a:rPr>
              <a:t>여성들 색조 화장품 평균 </a:t>
            </a:r>
            <a:r>
              <a:rPr lang="en-US" altLang="ko-KR" sz="800" b="1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otoSansKR"/>
              </a:rPr>
              <a:t>4</a:t>
            </a:r>
            <a:r>
              <a:rPr lang="ko-KR" altLang="en-US" sz="800" b="1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otoSansKR"/>
              </a:rPr>
              <a:t>개 사용</a:t>
            </a:r>
            <a:r>
              <a:rPr lang="en-US" altLang="ko-KR" sz="800" b="1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otoSansKR"/>
              </a:rPr>
              <a:t>…</a:t>
            </a:r>
            <a:r>
              <a:rPr lang="ko-KR" altLang="en-US" sz="800" b="1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otoSansKR"/>
              </a:rPr>
              <a:t>입술 화장 중시</a:t>
            </a:r>
            <a:r>
              <a:rPr lang="en-US" altLang="ko-KR" sz="800" b="1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otoSansKR"/>
              </a:rPr>
              <a:t>, </a:t>
            </a:r>
            <a:r>
              <a:rPr lang="en-US" altLang="ko-KR" sz="80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Beautynuri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</a:rPr>
              <a:t>, 2019, H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t>ttps://www.beautynury.com/m/news/view/83430</a:t>
            </a:r>
          </a:p>
        </p:txBody>
      </p:sp>
    </p:spTree>
    <p:extLst>
      <p:ext uri="{BB962C8B-B14F-4D97-AF65-F5344CB8AC3E}">
        <p14:creationId xmlns:p14="http://schemas.microsoft.com/office/powerpoint/2010/main" val="1634439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3CF94158-DFCB-44ED-B683-5EA0D387358A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98818-D290-5D90-7866-4D3BDB9CC89A}"/>
              </a:ext>
            </a:extLst>
          </p:cNvPr>
          <p:cNvSpPr txBox="1"/>
          <p:nvPr/>
        </p:nvSpPr>
        <p:spPr>
          <a:xfrm>
            <a:off x="1346254" y="-3882"/>
            <a:ext cx="86228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Item Identification</a:t>
            </a:r>
            <a:endParaRPr lang="ko-KR" altLang="en-US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8DDB31-67EF-008D-7DC5-6DAEA2EF3238}"/>
              </a:ext>
            </a:extLst>
          </p:cNvPr>
          <p:cNvSpPr txBox="1"/>
          <p:nvPr/>
        </p:nvSpPr>
        <p:spPr>
          <a:xfrm>
            <a:off x="62712" y="175313"/>
            <a:ext cx="413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1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18B119-9364-C5DC-709A-E4A386438114}"/>
              </a:ext>
            </a:extLst>
          </p:cNvPr>
          <p:cNvSpPr txBox="1"/>
          <p:nvPr/>
        </p:nvSpPr>
        <p:spPr>
          <a:xfrm>
            <a:off x="-9526" y="1104114"/>
            <a:ext cx="98235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Estimated Income Statement</a:t>
            </a:r>
            <a:endParaRPr lang="ko-KR" altLang="en-US" sz="48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507602-8BE2-08A8-A214-DE19D4DBC979}"/>
              </a:ext>
            </a:extLst>
          </p:cNvPr>
          <p:cNvSpPr txBox="1"/>
          <p:nvPr/>
        </p:nvSpPr>
        <p:spPr>
          <a:xfrm>
            <a:off x="636277" y="4036126"/>
            <a:ext cx="1736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Montserrat ExtraBold" pitchFamily="2" charset="0"/>
              </a:rPr>
              <a:t>Year 10</a:t>
            </a:r>
            <a:endParaRPr lang="ko-KR" altLang="en-US" sz="3200">
              <a:latin typeface="Montserrat ExtraBold" pitchFamily="2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FAD79AF-7F31-913A-4AFF-C5F2E43433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1"/>
          <a:stretch/>
        </p:blipFill>
        <p:spPr>
          <a:xfrm>
            <a:off x="3906078" y="1935111"/>
            <a:ext cx="6245929" cy="468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162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4A15296F-9B93-CDC5-24C0-2FBF3D9D97DE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277D15-435E-E576-1DE2-A5AE55901739}"/>
              </a:ext>
            </a:extLst>
          </p:cNvPr>
          <p:cNvSpPr txBox="1"/>
          <p:nvPr/>
        </p:nvSpPr>
        <p:spPr>
          <a:xfrm>
            <a:off x="1346254" y="-3882"/>
            <a:ext cx="482215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Cash Flow</a:t>
            </a:r>
            <a:endParaRPr lang="ko-KR" altLang="en-US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C9709B-A20E-12B6-A0F6-DDD14035A441}"/>
              </a:ext>
            </a:extLst>
          </p:cNvPr>
          <p:cNvSpPr txBox="1"/>
          <p:nvPr/>
        </p:nvSpPr>
        <p:spPr>
          <a:xfrm>
            <a:off x="62712" y="175313"/>
            <a:ext cx="5229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3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35C242C-8031-4887-4945-51FBF1B5EB88}"/>
              </a:ext>
            </a:extLst>
          </p:cNvPr>
          <p:cNvSpPr txBox="1"/>
          <p:nvPr/>
        </p:nvSpPr>
        <p:spPr>
          <a:xfrm>
            <a:off x="-9526" y="1104114"/>
            <a:ext cx="64171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Cash In &amp; Out Flow</a:t>
            </a:r>
            <a:endParaRPr lang="ko-KR" altLang="en-US" sz="48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6E0889B0-ED50-F557-99D4-CC95C5AD9841}"/>
              </a:ext>
            </a:extLst>
          </p:cNvPr>
          <p:cNvGraphicFramePr/>
          <p:nvPr/>
        </p:nvGraphicFramePr>
        <p:xfrm>
          <a:off x="1933754" y="1935111"/>
          <a:ext cx="8786798" cy="47614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1" name="그래픽 10" descr="추가 단색으로 채워진">
            <a:extLst>
              <a:ext uri="{FF2B5EF4-FFF2-40B4-BE49-F238E27FC236}">
                <a16:creationId xmlns:a16="http://schemas.microsoft.com/office/drawing/2014/main" id="{8361460C-250F-2F03-E8B7-43B36C43F4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99044" y="2514600"/>
            <a:ext cx="914400" cy="9144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F44E96-7B6D-19B8-C09A-C2705B97AF04}"/>
              </a:ext>
            </a:extLst>
          </p:cNvPr>
          <p:cNvSpPr/>
          <p:nvPr/>
        </p:nvSpPr>
        <p:spPr>
          <a:xfrm>
            <a:off x="3304110" y="5437897"/>
            <a:ext cx="704268" cy="111565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6339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4A15296F-9B93-CDC5-24C0-2FBF3D9D97DE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277D15-435E-E576-1DE2-A5AE55901739}"/>
              </a:ext>
            </a:extLst>
          </p:cNvPr>
          <p:cNvSpPr txBox="1"/>
          <p:nvPr/>
        </p:nvSpPr>
        <p:spPr>
          <a:xfrm>
            <a:off x="1346254" y="-3882"/>
            <a:ext cx="482215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Cash Flow</a:t>
            </a:r>
            <a:endParaRPr lang="ko-KR" altLang="en-US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C9709B-A20E-12B6-A0F6-DDD14035A441}"/>
              </a:ext>
            </a:extLst>
          </p:cNvPr>
          <p:cNvSpPr txBox="1"/>
          <p:nvPr/>
        </p:nvSpPr>
        <p:spPr>
          <a:xfrm>
            <a:off x="62712" y="175313"/>
            <a:ext cx="5229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3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35C242C-8031-4887-4945-51FBF1B5EB88}"/>
              </a:ext>
            </a:extLst>
          </p:cNvPr>
          <p:cNvSpPr txBox="1"/>
          <p:nvPr/>
        </p:nvSpPr>
        <p:spPr>
          <a:xfrm>
            <a:off x="-9526" y="1104114"/>
            <a:ext cx="5593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Net Cash Flow, NPV</a:t>
            </a:r>
            <a:endParaRPr lang="ko-KR" altLang="en-US" sz="40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4DF03B-3ABF-01A2-EB52-735594B69B96}"/>
              </a:ext>
            </a:extLst>
          </p:cNvPr>
          <p:cNvSpPr txBox="1"/>
          <p:nvPr/>
        </p:nvSpPr>
        <p:spPr>
          <a:xfrm>
            <a:off x="9545005" y="4711357"/>
            <a:ext cx="2380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rgbClr val="C00000"/>
                </a:solidFill>
                <a:latin typeface="Montserrat SemiBold" pitchFamily="2" charset="0"/>
              </a:rPr>
              <a:t>NPV</a:t>
            </a:r>
          </a:p>
          <a:p>
            <a:r>
              <a:rPr lang="en-US" altLang="ko-KR" sz="2000">
                <a:solidFill>
                  <a:srgbClr val="C00000"/>
                </a:solidFill>
                <a:latin typeface="Montserrat SemiBold" pitchFamily="2" charset="0"/>
              </a:rPr>
              <a:t>= </a:t>
            </a:r>
            <a:r>
              <a:rPr lang="ko-KR" altLang="en-US" sz="2000" i="0" u="none" strike="noStrike">
                <a:solidFill>
                  <a:srgbClr val="C00000"/>
                </a:solidFill>
                <a:effectLst/>
                <a:latin typeface="Montserrat SemiBold" pitchFamily="2" charset="0"/>
                <a:ea typeface="맑은 고딕" panose="020B0503020000020004" pitchFamily="50" charset="-127"/>
              </a:rPr>
              <a:t>₩</a:t>
            </a:r>
            <a:r>
              <a:rPr lang="en-US" altLang="ko-KR" sz="2000">
                <a:solidFill>
                  <a:srgbClr val="C00000"/>
                </a:solidFill>
                <a:latin typeface="Montserrat SemiBold" pitchFamily="2" charset="0"/>
                <a:ea typeface="맑은 고딕" panose="020B0503020000020004" pitchFamily="50" charset="-127"/>
              </a:rPr>
              <a:t>2,40,664,650</a:t>
            </a:r>
            <a:endParaRPr lang="ko-KR" altLang="en-US" sz="2000">
              <a:solidFill>
                <a:srgbClr val="C00000"/>
              </a:solidFill>
              <a:latin typeface="Montserrat SemiBold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C497F9-E83F-6AEC-50BE-8FF59FD4BFF9}"/>
                  </a:ext>
                </a:extLst>
              </p:cNvPr>
              <p:cNvSpPr txBox="1"/>
              <p:nvPr/>
            </p:nvSpPr>
            <p:spPr>
              <a:xfrm>
                <a:off x="9545005" y="5419243"/>
                <a:ext cx="2385589" cy="12299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=5.28%</m:t>
                      </m:r>
                    </m:oMath>
                  </m:oMathPara>
                </a14:m>
                <a:endParaRPr lang="en-US" altLang="ko-KR" sz="24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=5.70%</m:t>
                      </m:r>
                    </m:oMath>
                  </m:oMathPara>
                </a14:m>
                <a:endParaRPr lang="en-US" altLang="ko-KR" sz="240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=11.28%</m:t>
                      </m:r>
                    </m:oMath>
                  </m:oMathPara>
                </a14:m>
                <a:endParaRPr lang="en-US" altLang="ko-KR" sz="2400"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C497F9-E83F-6AEC-50BE-8FF59FD4B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005" y="5419243"/>
                <a:ext cx="2385589" cy="1229952"/>
              </a:xfrm>
              <a:prstGeom prst="rect">
                <a:avLst/>
              </a:prstGeom>
              <a:blipFill>
                <a:blip r:embed="rId2"/>
                <a:stretch>
                  <a:fillRect b="-3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2A8EA097-EB93-3903-AF20-DF33788C753E}"/>
              </a:ext>
            </a:extLst>
          </p:cNvPr>
          <p:cNvGraphicFramePr>
            <a:graphicFrameLocks/>
          </p:cNvGraphicFramePr>
          <p:nvPr/>
        </p:nvGraphicFramePr>
        <p:xfrm>
          <a:off x="62712" y="1812000"/>
          <a:ext cx="9278790" cy="47828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140400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4A15296F-9B93-CDC5-24C0-2FBF3D9D97DE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277D15-435E-E576-1DE2-A5AE55901739}"/>
              </a:ext>
            </a:extLst>
          </p:cNvPr>
          <p:cNvSpPr txBox="1"/>
          <p:nvPr/>
        </p:nvSpPr>
        <p:spPr>
          <a:xfrm>
            <a:off x="1346254" y="-3882"/>
            <a:ext cx="482215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Cash Flow</a:t>
            </a:r>
            <a:endParaRPr lang="ko-KR" altLang="en-US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C9709B-A20E-12B6-A0F6-DDD14035A441}"/>
              </a:ext>
            </a:extLst>
          </p:cNvPr>
          <p:cNvSpPr txBox="1"/>
          <p:nvPr/>
        </p:nvSpPr>
        <p:spPr>
          <a:xfrm>
            <a:off x="62712" y="175313"/>
            <a:ext cx="5229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3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5F4D55-E507-657B-CBF4-F2767535968B}"/>
              </a:ext>
            </a:extLst>
          </p:cNvPr>
          <p:cNvSpPr txBox="1"/>
          <p:nvPr/>
        </p:nvSpPr>
        <p:spPr>
          <a:xfrm>
            <a:off x="-9526" y="1104114"/>
            <a:ext cx="4918334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/>
              </a:rPr>
              <a:t>B/C Ratio, IRR </a:t>
            </a:r>
            <a:endParaRPr lang="ko-KR" altLang="en-US" sz="48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59CBCF5B-40BB-BFFB-1447-2384B7B050E4}"/>
              </a:ext>
            </a:extLst>
          </p:cNvPr>
          <p:cNvGraphicFramePr>
            <a:graphicFrameLocks noGrp="1"/>
          </p:cNvGraphicFramePr>
          <p:nvPr/>
        </p:nvGraphicFramePr>
        <p:xfrm>
          <a:off x="476608" y="2566737"/>
          <a:ext cx="9197258" cy="332014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98629">
                  <a:extLst>
                    <a:ext uri="{9D8B030D-6E8A-4147-A177-3AD203B41FA5}">
                      <a16:colId xmlns:a16="http://schemas.microsoft.com/office/drawing/2014/main" val="1019246559"/>
                    </a:ext>
                  </a:extLst>
                </a:gridCol>
                <a:gridCol w="4598629">
                  <a:extLst>
                    <a:ext uri="{9D8B030D-6E8A-4147-A177-3AD203B41FA5}">
                      <a16:colId xmlns:a16="http://schemas.microsoft.com/office/drawing/2014/main" val="872623763"/>
                    </a:ext>
                  </a:extLst>
                </a:gridCol>
              </a:tblGrid>
              <a:tr h="1080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/>
                        <a:t>NPV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sz="2000" b="1"/>
                        <a:t>(Net present value)</a:t>
                      </a:r>
                    </a:p>
                  </a:txBody>
                  <a:tcPr anchor="ctr">
                    <a:solidFill>
                      <a:srgbClr val="F3C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2000" b="1" i="0" u="none" strike="noStrike" noProof="0">
                        <a:latin typeface="Montserrat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i="0" u="none" strike="noStrike" noProof="0">
                          <a:latin typeface="Montserrat"/>
                        </a:rPr>
                        <a:t>₩2,340,664,650</a:t>
                      </a:r>
                      <a:endParaRPr lang="ko-KR" sz="2000" b="1" i="0" u="none" strike="noStrike" noProof="0">
                        <a:latin typeface="Montserrat"/>
                      </a:endParaRPr>
                    </a:p>
                    <a:p>
                      <a:pPr lvl="0" algn="ctr">
                        <a:buNone/>
                      </a:pPr>
                      <a:endParaRPr lang="ko-KR" altLang="en-US" sz="2000" b="1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343024"/>
                  </a:ext>
                </a:extLst>
              </a:tr>
              <a:tr h="7465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First Cost</a:t>
                      </a:r>
                      <a:endParaRPr lang="ko-KR" altLang="en-US" sz="2000" b="1"/>
                    </a:p>
                  </a:txBody>
                  <a:tcPr anchor="ctr">
                    <a:solidFill>
                      <a:srgbClr val="F3C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2000" b="1" i="0" u="none" strike="noStrike" noProof="0">
                          <a:latin typeface="Montserrat"/>
                        </a:rPr>
                        <a:t>₩2,091,170,000</a:t>
                      </a:r>
                      <a:endParaRPr lang="en-US" altLang="ko-KR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149092"/>
                  </a:ext>
                </a:extLst>
              </a:tr>
              <a:tr h="7465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/>
                        <a:t>B/C Ratio</a:t>
                      </a:r>
                    </a:p>
                  </a:txBody>
                  <a:tcPr anchor="ctr">
                    <a:solidFill>
                      <a:srgbClr val="F3C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/>
                        <a:t>NPV / </a:t>
                      </a:r>
                      <a:r>
                        <a:rPr lang="ko-KR" altLang="en-US" sz="2000" b="1" err="1"/>
                        <a:t>first</a:t>
                      </a:r>
                      <a:r>
                        <a:rPr lang="ko-KR" altLang="en-US" sz="2000" b="1"/>
                        <a:t> </a:t>
                      </a:r>
                      <a:r>
                        <a:rPr lang="ko-KR" altLang="en-US" sz="2000" b="1" err="1"/>
                        <a:t>cost</a:t>
                      </a:r>
                      <a:r>
                        <a:rPr lang="ko-KR" altLang="en-US" sz="2000" b="1"/>
                        <a:t> = </a:t>
                      </a:r>
                      <a:r>
                        <a:rPr lang="en-US" altLang="ko-KR" sz="2000" b="1"/>
                        <a:t>1.119</a:t>
                      </a:r>
                      <a:endParaRPr lang="ko-KR" altLang="en-US" sz="2000" b="1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802279"/>
                  </a:ext>
                </a:extLst>
              </a:tr>
              <a:tr h="7465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IRR</a:t>
                      </a:r>
                      <a:endParaRPr lang="ko-KR" altLang="en-US" sz="2000" b="1"/>
                    </a:p>
                  </a:txBody>
                  <a:tcPr anchor="ctr">
                    <a:solidFill>
                      <a:srgbClr val="F3C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18%</a:t>
                      </a:r>
                      <a:endParaRPr lang="ko-KR" altLang="en-US" sz="2000" b="1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12207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25E391E-64BC-93B6-CA90-44DAE3607D86}"/>
              </a:ext>
            </a:extLst>
          </p:cNvPr>
          <p:cNvSpPr txBox="1"/>
          <p:nvPr/>
        </p:nvSpPr>
        <p:spPr>
          <a:xfrm>
            <a:off x="9782870" y="5169111"/>
            <a:ext cx="1369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Montserrat ExtraBold" pitchFamily="2" charset="0"/>
              </a:rPr>
              <a:t>&gt; 10%</a:t>
            </a:r>
            <a:endParaRPr lang="ko-KR" altLang="en-US" sz="3200">
              <a:latin typeface="Montserrat Extra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839604-723E-5D1A-DF9C-378DD85FF4F5}"/>
              </a:ext>
            </a:extLst>
          </p:cNvPr>
          <p:cNvSpPr txBox="1"/>
          <p:nvPr/>
        </p:nvSpPr>
        <p:spPr>
          <a:xfrm>
            <a:off x="7207485" y="6029758"/>
            <a:ext cx="4932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ED7D31"/>
                </a:solidFill>
                <a:latin typeface="Montserrat ExtraBold" pitchFamily="2" charset="0"/>
              </a:rPr>
              <a:t>It satisfied with our goal IRR </a:t>
            </a:r>
            <a:endParaRPr lang="ko-KR" altLang="en-US" sz="2400">
              <a:solidFill>
                <a:srgbClr val="ED7D31"/>
              </a:solidFill>
              <a:latin typeface="Montserrat ExtraBold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CED10B-F0DD-F3E7-B0EB-1D4560255358}"/>
              </a:ext>
            </a:extLst>
          </p:cNvPr>
          <p:cNvSpPr txBox="1"/>
          <p:nvPr/>
        </p:nvSpPr>
        <p:spPr>
          <a:xfrm>
            <a:off x="9782870" y="4441458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Montserrat ExtraBold" pitchFamily="2" charset="0"/>
              </a:rPr>
              <a:t>&gt; 1</a:t>
            </a:r>
            <a:endParaRPr lang="ko-KR" altLang="en-US" sz="3200">
              <a:latin typeface="Montserrat ExtraBold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682C03-2176-031B-4A4A-BD203B1CC649}"/>
              </a:ext>
            </a:extLst>
          </p:cNvPr>
          <p:cNvSpPr txBox="1"/>
          <p:nvPr/>
        </p:nvSpPr>
        <p:spPr>
          <a:xfrm>
            <a:off x="585612" y="6029758"/>
            <a:ext cx="4838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ED7D31"/>
                </a:solidFill>
                <a:latin typeface="Montserrat ExtraBold" pitchFamily="2" charset="0"/>
              </a:rPr>
              <a:t>Cosub has good profitability</a:t>
            </a:r>
            <a:endParaRPr lang="ko-KR" altLang="en-US" sz="2400">
              <a:solidFill>
                <a:srgbClr val="ED7D31"/>
              </a:solidFill>
              <a:latin typeface="Montserrat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5972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3CF94158-DFCB-44ED-B683-5EA0D387358A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70D8EBB-8B8F-421C-4DDC-63DF3F88E779}"/>
              </a:ext>
            </a:extLst>
          </p:cNvPr>
          <p:cNvSpPr/>
          <p:nvPr/>
        </p:nvSpPr>
        <p:spPr>
          <a:xfrm>
            <a:off x="293913" y="1404257"/>
            <a:ext cx="11615057" cy="527842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7F241E-8C2A-E6EA-C833-5C4DA7EEC66F}"/>
              </a:ext>
            </a:extLst>
          </p:cNvPr>
          <p:cNvSpPr txBox="1"/>
          <p:nvPr/>
        </p:nvSpPr>
        <p:spPr>
          <a:xfrm>
            <a:off x="1095348" y="1687442"/>
            <a:ext cx="969917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800" b="1"/>
              <a:t>Comparing to Olive-Young's financial statement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400730E-D2BE-08D8-8098-8078A756F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904" y="2593221"/>
            <a:ext cx="5258256" cy="3200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액자 10">
            <a:extLst>
              <a:ext uri="{FF2B5EF4-FFF2-40B4-BE49-F238E27FC236}">
                <a16:creationId xmlns:a16="http://schemas.microsoft.com/office/drawing/2014/main" id="{1C71D76B-9D15-E24A-4E36-D021263CEC0B}"/>
              </a:ext>
            </a:extLst>
          </p:cNvPr>
          <p:cNvSpPr/>
          <p:nvPr/>
        </p:nvSpPr>
        <p:spPr>
          <a:xfrm>
            <a:off x="5802427" y="5235874"/>
            <a:ext cx="5497210" cy="60960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104A06F-A159-0657-83A6-5823944FD039}"/>
              </a:ext>
            </a:extLst>
          </p:cNvPr>
          <p:cNvCxnSpPr>
            <a:cxnSpLocks/>
          </p:cNvCxnSpPr>
          <p:nvPr/>
        </p:nvCxnSpPr>
        <p:spPr>
          <a:xfrm>
            <a:off x="4386943" y="4463143"/>
            <a:ext cx="1230086" cy="7727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D936A8-9198-000E-2F11-CBDBEB0CBCF2}"/>
              </a:ext>
            </a:extLst>
          </p:cNvPr>
          <p:cNvSpPr txBox="1"/>
          <p:nvPr/>
        </p:nvSpPr>
        <p:spPr>
          <a:xfrm>
            <a:off x="633702" y="3429000"/>
            <a:ext cx="3925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+mj-lt"/>
              </a:rPr>
              <a:t>Financial Statements of both ‘Cosub’ and ‘Olive young’</a:t>
            </a:r>
            <a:r>
              <a:rPr lang="ko-KR" altLang="en-US" sz="2000">
                <a:latin typeface="+mj-lt"/>
              </a:rPr>
              <a:t> </a:t>
            </a:r>
            <a:r>
              <a:rPr lang="en-US" altLang="ko-KR" sz="2000">
                <a:latin typeface="+mj-lt"/>
              </a:rPr>
              <a:t>have</a:t>
            </a:r>
            <a:r>
              <a:rPr lang="ko-KR" altLang="en-US" sz="2000">
                <a:latin typeface="+mj-lt"/>
              </a:rPr>
              <a:t> </a:t>
            </a:r>
            <a:r>
              <a:rPr lang="en-US" altLang="ko-KR" sz="2000">
                <a:latin typeface="+mj-lt"/>
              </a:rPr>
              <a:t>similar factors.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0811F9-BFAD-2A71-57BF-3B1CA86E3203}"/>
              </a:ext>
            </a:extLst>
          </p:cNvPr>
          <p:cNvSpPr txBox="1"/>
          <p:nvPr/>
        </p:nvSpPr>
        <p:spPr>
          <a:xfrm>
            <a:off x="1346254" y="-3882"/>
            <a:ext cx="482215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Cash Flow</a:t>
            </a:r>
            <a:endParaRPr lang="ko-KR" altLang="en-US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773469-C8AB-6984-5158-35037620BE68}"/>
              </a:ext>
            </a:extLst>
          </p:cNvPr>
          <p:cNvSpPr txBox="1"/>
          <p:nvPr/>
        </p:nvSpPr>
        <p:spPr>
          <a:xfrm>
            <a:off x="62712" y="175313"/>
            <a:ext cx="5229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3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0166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19AA38-6390-9C7C-EF20-BE8F10A09A6E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F1EEEB"/>
                </a:solidFill>
                <a:latin typeface="Montserrat Black" pitchFamily="2" charset="0"/>
              </a:rPr>
              <a:t>21102052 Lee Jeong-yun   |   21102044 Oh </a:t>
            </a:r>
            <a:r>
              <a:rPr lang="en-US" altLang="ko-KR" err="1">
                <a:solidFill>
                  <a:srgbClr val="F1EEEB"/>
                </a:solidFill>
                <a:latin typeface="Montserrat Black" pitchFamily="2" charset="0"/>
              </a:rPr>
              <a:t>Seyeon</a:t>
            </a:r>
            <a:r>
              <a:rPr lang="en-US" altLang="ko-KR">
                <a:solidFill>
                  <a:srgbClr val="F1EEEB"/>
                </a:solidFill>
                <a:latin typeface="Montserrat Black" pitchFamily="2" charset="0"/>
              </a:rPr>
              <a:t>   |   21102050 Lee In-sun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10F76C-573B-CB3A-6CBA-220E325BFD59}"/>
              </a:ext>
            </a:extLst>
          </p:cNvPr>
          <p:cNvSpPr txBox="1"/>
          <p:nvPr/>
        </p:nvSpPr>
        <p:spPr>
          <a:xfrm>
            <a:off x="3301004" y="609541"/>
            <a:ext cx="558999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latin typeface="Montserrat ExtraLight" pitchFamily="2" charset="0"/>
              </a:rPr>
              <a:t>AHP</a:t>
            </a:r>
            <a:r>
              <a:rPr lang="ko-KR" altLang="en-US" sz="6600">
                <a:latin typeface="Montserrat ExtraLight" pitchFamily="2" charset="0"/>
              </a:rPr>
              <a:t> </a:t>
            </a:r>
            <a:r>
              <a:rPr lang="en-US" altLang="ko-KR" sz="6600">
                <a:latin typeface="Montserrat ExtraLight" pitchFamily="2" charset="0"/>
              </a:rPr>
              <a:t>Analysis</a:t>
            </a:r>
            <a:endParaRPr lang="ko-KR" altLang="en-US" sz="6600">
              <a:latin typeface="Montserrat ExtraLight" pitchFamily="2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1B5894B-FFB2-CA25-95B0-80E372941589}"/>
              </a:ext>
            </a:extLst>
          </p:cNvPr>
          <p:cNvGrpSpPr/>
          <p:nvPr/>
        </p:nvGrpSpPr>
        <p:grpSpPr>
          <a:xfrm>
            <a:off x="2047702" y="1833399"/>
            <a:ext cx="8096592" cy="4539407"/>
            <a:chOff x="2065482" y="1949261"/>
            <a:chExt cx="8096592" cy="453940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8ACD27-9398-EC4F-B0CE-F26FE8FA6EC9}"/>
                </a:ext>
              </a:extLst>
            </p:cNvPr>
            <p:cNvSpPr txBox="1"/>
            <p:nvPr/>
          </p:nvSpPr>
          <p:spPr>
            <a:xfrm>
              <a:off x="2065482" y="1949261"/>
              <a:ext cx="8045792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700">
                  <a:solidFill>
                    <a:schemeClr val="bg1">
                      <a:lumMod val="75000"/>
                    </a:schemeClr>
                  </a:solidFill>
                  <a:latin typeface="Angella White Personal use font" panose="02000503000000020003" pitchFamily="50" charset="0"/>
                </a:rPr>
                <a:t>Co-Sub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CADA9F2-68AB-6116-C828-7F6B9169AE8F}"/>
                </a:ext>
              </a:extLst>
            </p:cNvPr>
            <p:cNvSpPr txBox="1"/>
            <p:nvPr/>
          </p:nvSpPr>
          <p:spPr>
            <a:xfrm>
              <a:off x="2116282" y="1979741"/>
              <a:ext cx="8045792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700">
                  <a:latin typeface="Angella White Personal use font" panose="02000503000000020003" pitchFamily="50" charset="0"/>
                </a:rPr>
                <a:t>Co-Sub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92218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8AC7EE56-EC60-6F4E-DB33-5A225EBC6C00}"/>
              </a:ext>
            </a:extLst>
          </p:cNvPr>
          <p:cNvSpPr/>
          <p:nvPr/>
        </p:nvSpPr>
        <p:spPr>
          <a:xfrm rot="5400000">
            <a:off x="-168178" y="718053"/>
            <a:ext cx="2438582" cy="2102226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6081E2-3B25-4FA9-6928-FADC32A13971}"/>
              </a:ext>
            </a:extLst>
          </p:cNvPr>
          <p:cNvSpPr txBox="1"/>
          <p:nvPr/>
        </p:nvSpPr>
        <p:spPr>
          <a:xfrm>
            <a:off x="545874" y="0"/>
            <a:ext cx="39405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>
                <a:solidFill>
                  <a:srgbClr val="262626"/>
                </a:solidFill>
                <a:latin typeface="Montserrat ExtraBold" pitchFamily="2" charset="0"/>
              </a:rPr>
              <a:t>Contents</a:t>
            </a:r>
            <a:endParaRPr lang="ko-KR" altLang="en-US" sz="6000">
              <a:solidFill>
                <a:srgbClr val="262626"/>
              </a:solidFill>
              <a:latin typeface="Montserrat Extra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63A4A8-68EF-E56E-8A83-C8B7BE89456C}"/>
              </a:ext>
            </a:extLst>
          </p:cNvPr>
          <p:cNvSpPr txBox="1"/>
          <p:nvPr/>
        </p:nvSpPr>
        <p:spPr>
          <a:xfrm>
            <a:off x="2820671" y="1476776"/>
            <a:ext cx="31582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Decision Tree</a:t>
            </a:r>
            <a:endParaRPr lang="ko-KR" altLang="en-US" sz="32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8F758A-4490-AF0A-08A7-67C660B46E69}"/>
              </a:ext>
            </a:extLst>
          </p:cNvPr>
          <p:cNvSpPr txBox="1"/>
          <p:nvPr/>
        </p:nvSpPr>
        <p:spPr>
          <a:xfrm>
            <a:off x="2820670" y="2727499"/>
            <a:ext cx="9284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Weights</a:t>
            </a:r>
            <a:endParaRPr lang="ko-KR" altLang="en-US" sz="28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E3325D-C273-EEE4-309A-E292F94A44E5}"/>
              </a:ext>
            </a:extLst>
          </p:cNvPr>
          <p:cNvSpPr txBox="1"/>
          <p:nvPr/>
        </p:nvSpPr>
        <p:spPr>
          <a:xfrm>
            <a:off x="2820671" y="3912906"/>
            <a:ext cx="1638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Scores</a:t>
            </a:r>
            <a:endParaRPr lang="ko-KR" altLang="en-US" sz="32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41CB53-271A-F495-BB37-5A31FBC8F655}"/>
              </a:ext>
            </a:extLst>
          </p:cNvPr>
          <p:cNvSpPr txBox="1"/>
          <p:nvPr/>
        </p:nvSpPr>
        <p:spPr>
          <a:xfrm>
            <a:off x="2820671" y="5130971"/>
            <a:ext cx="27510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Final Result</a:t>
            </a:r>
            <a:endParaRPr lang="ko-KR" altLang="en-US" sz="32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47463B24-04C3-1C15-0C09-4ADDEB42B741}"/>
              </a:ext>
            </a:extLst>
          </p:cNvPr>
          <p:cNvSpPr/>
          <p:nvPr/>
        </p:nvSpPr>
        <p:spPr>
          <a:xfrm rot="5400000">
            <a:off x="-165900" y="1937343"/>
            <a:ext cx="2438582" cy="2102226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560D72B9-AFC3-475C-8401-4F324196651C}"/>
              </a:ext>
            </a:extLst>
          </p:cNvPr>
          <p:cNvSpPr/>
          <p:nvPr/>
        </p:nvSpPr>
        <p:spPr>
          <a:xfrm rot="5400000">
            <a:off x="-163622" y="3156633"/>
            <a:ext cx="2438582" cy="2102226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73F6EACA-CD42-3CD1-F4D2-E90B7D3C8F25}"/>
              </a:ext>
            </a:extLst>
          </p:cNvPr>
          <p:cNvSpPr/>
          <p:nvPr/>
        </p:nvSpPr>
        <p:spPr>
          <a:xfrm rot="5400000">
            <a:off x="-170869" y="4375923"/>
            <a:ext cx="2438582" cy="2102226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CEEEDE-1BE4-86A1-BB2F-F5B2627360E8}"/>
              </a:ext>
            </a:extLst>
          </p:cNvPr>
          <p:cNvSpPr txBox="1"/>
          <p:nvPr/>
        </p:nvSpPr>
        <p:spPr>
          <a:xfrm>
            <a:off x="276432" y="1169000"/>
            <a:ext cx="5581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1</a:t>
            </a:r>
            <a:endParaRPr lang="ko-KR" altLang="en-US" sz="72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FE4AF7-3622-3333-6086-EEC30B988B03}"/>
              </a:ext>
            </a:extLst>
          </p:cNvPr>
          <p:cNvSpPr txBox="1"/>
          <p:nvPr/>
        </p:nvSpPr>
        <p:spPr>
          <a:xfrm>
            <a:off x="185061" y="3643174"/>
            <a:ext cx="7409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3</a:t>
            </a:r>
            <a:endParaRPr lang="ko-KR" altLang="en-US" sz="72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F00A68-66FA-9D3F-BAEA-0FF09082ED14}"/>
              </a:ext>
            </a:extLst>
          </p:cNvPr>
          <p:cNvSpPr txBox="1"/>
          <p:nvPr/>
        </p:nvSpPr>
        <p:spPr>
          <a:xfrm>
            <a:off x="186664" y="2406087"/>
            <a:ext cx="7377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2</a:t>
            </a:r>
            <a:endParaRPr lang="ko-KR" altLang="en-US" sz="72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EA7BEA-E693-D62C-EE83-11D3837E4C0D}"/>
              </a:ext>
            </a:extLst>
          </p:cNvPr>
          <p:cNvSpPr txBox="1"/>
          <p:nvPr/>
        </p:nvSpPr>
        <p:spPr>
          <a:xfrm>
            <a:off x="140177" y="4880260"/>
            <a:ext cx="8306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4</a:t>
            </a:r>
            <a:endParaRPr lang="ko-KR" altLang="en-US" sz="72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8874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F4C64A2-9982-4FCB-EB3A-801DE56712D1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35AE9-9238-E41B-EB82-8E1FFB6FE388}"/>
              </a:ext>
            </a:extLst>
          </p:cNvPr>
          <p:cNvSpPr txBox="1"/>
          <p:nvPr/>
        </p:nvSpPr>
        <p:spPr>
          <a:xfrm>
            <a:off x="1200117" y="6556"/>
            <a:ext cx="63273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Decision Tree</a:t>
            </a:r>
            <a:endParaRPr lang="ko-KR" altLang="en-US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EE480-B10A-38B7-E299-24D19B927F97}"/>
              </a:ext>
            </a:extLst>
          </p:cNvPr>
          <p:cNvSpPr txBox="1"/>
          <p:nvPr/>
        </p:nvSpPr>
        <p:spPr>
          <a:xfrm>
            <a:off x="62712" y="175313"/>
            <a:ext cx="413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1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1258" name="사각형: 둥근 모서리 11257">
            <a:extLst>
              <a:ext uri="{FF2B5EF4-FFF2-40B4-BE49-F238E27FC236}">
                <a16:creationId xmlns:a16="http://schemas.microsoft.com/office/drawing/2014/main" id="{CE225862-2ED9-00CD-B127-388CF14F489D}"/>
              </a:ext>
            </a:extLst>
          </p:cNvPr>
          <p:cNvSpPr/>
          <p:nvPr/>
        </p:nvSpPr>
        <p:spPr>
          <a:xfrm>
            <a:off x="4719484" y="1305846"/>
            <a:ext cx="2753033" cy="823451"/>
          </a:xfrm>
          <a:prstGeom prst="roundRect">
            <a:avLst/>
          </a:prstGeom>
          <a:solidFill>
            <a:srgbClr val="FF9B9B"/>
          </a:solidFill>
          <a:ln>
            <a:solidFill>
              <a:srgbClr val="F3C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err="1"/>
              <a:t>Start</a:t>
            </a:r>
            <a:r>
              <a:rPr lang="ko-KR" altLang="en-US" b="1"/>
              <a:t> </a:t>
            </a:r>
            <a:r>
              <a:rPr lang="ko-KR" altLang="en-US" b="1" err="1"/>
              <a:t>our</a:t>
            </a:r>
            <a:r>
              <a:rPr lang="ko-KR" altLang="en-US" b="1"/>
              <a:t> </a:t>
            </a:r>
            <a:r>
              <a:rPr lang="ko-KR" altLang="en-US" b="1" err="1"/>
              <a:t>business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F3BEC6B-7827-A539-BBC4-BC619B66080C}"/>
              </a:ext>
            </a:extLst>
          </p:cNvPr>
          <p:cNvGrpSpPr/>
          <p:nvPr/>
        </p:nvGrpSpPr>
        <p:grpSpPr>
          <a:xfrm>
            <a:off x="1123607" y="2799528"/>
            <a:ext cx="9944787" cy="823453"/>
            <a:chOff x="903337" y="2633198"/>
            <a:chExt cx="9944787" cy="823453"/>
          </a:xfrm>
        </p:grpSpPr>
        <p:sp>
          <p:nvSpPr>
            <p:cNvPr id="11259" name="사각형: 둥근 모서리 11258">
              <a:extLst>
                <a:ext uri="{FF2B5EF4-FFF2-40B4-BE49-F238E27FC236}">
                  <a16:creationId xmlns:a16="http://schemas.microsoft.com/office/drawing/2014/main" id="{C4FC1030-0601-ED57-B3BB-A2A56796F2BA}"/>
                </a:ext>
              </a:extLst>
            </p:cNvPr>
            <p:cNvSpPr/>
            <p:nvPr/>
          </p:nvSpPr>
          <p:spPr>
            <a:xfrm>
              <a:off x="903337" y="2633200"/>
              <a:ext cx="2753033" cy="823451"/>
            </a:xfrm>
            <a:prstGeom prst="roundRect">
              <a:avLst/>
            </a:prstGeom>
            <a:solidFill>
              <a:srgbClr val="FF9B9B"/>
            </a:solidFill>
            <a:ln>
              <a:solidFill>
                <a:srgbClr val="F3C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b="1"/>
                <a:t>Financial </a:t>
              </a:r>
            </a:p>
            <a:p>
              <a:pPr algn="ctr"/>
              <a:r>
                <a:rPr lang="ko-KR" altLang="en-US" b="1" err="1"/>
                <a:t>factor</a:t>
              </a:r>
              <a:endParaRPr lang="ko-KR" altLang="en-US" b="1"/>
            </a:p>
          </p:txBody>
        </p:sp>
        <p:sp>
          <p:nvSpPr>
            <p:cNvPr id="11260" name="사각형: 둥근 모서리 11259">
              <a:extLst>
                <a:ext uri="{FF2B5EF4-FFF2-40B4-BE49-F238E27FC236}">
                  <a16:creationId xmlns:a16="http://schemas.microsoft.com/office/drawing/2014/main" id="{5B70B594-D2E3-409C-5242-5D76BD706F7E}"/>
                </a:ext>
              </a:extLst>
            </p:cNvPr>
            <p:cNvSpPr/>
            <p:nvPr/>
          </p:nvSpPr>
          <p:spPr>
            <a:xfrm>
              <a:off x="4203939" y="2633200"/>
              <a:ext cx="2753033" cy="823451"/>
            </a:xfrm>
            <a:prstGeom prst="roundRect">
              <a:avLst/>
            </a:prstGeom>
            <a:solidFill>
              <a:srgbClr val="FF9B9B"/>
            </a:solidFill>
            <a:ln>
              <a:solidFill>
                <a:srgbClr val="F3C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b="1" err="1"/>
                <a:t>Technological</a:t>
              </a:r>
            </a:p>
            <a:p>
              <a:pPr algn="ctr"/>
              <a:r>
                <a:rPr lang="ko-KR" altLang="en-US" b="1" err="1"/>
                <a:t>factor</a:t>
              </a:r>
              <a:endParaRPr lang="ko-KR" altLang="en-US" b="1"/>
            </a:p>
          </p:txBody>
        </p:sp>
        <p:sp>
          <p:nvSpPr>
            <p:cNvPr id="11261" name="사각형: 둥근 모서리 11260">
              <a:extLst>
                <a:ext uri="{FF2B5EF4-FFF2-40B4-BE49-F238E27FC236}">
                  <a16:creationId xmlns:a16="http://schemas.microsoft.com/office/drawing/2014/main" id="{3689C382-1EF2-DD8B-A19B-7C19B9447B98}"/>
                </a:ext>
              </a:extLst>
            </p:cNvPr>
            <p:cNvSpPr/>
            <p:nvPr/>
          </p:nvSpPr>
          <p:spPr>
            <a:xfrm>
              <a:off x="8095091" y="2633198"/>
              <a:ext cx="2753033" cy="823451"/>
            </a:xfrm>
            <a:prstGeom prst="roundRect">
              <a:avLst/>
            </a:prstGeom>
            <a:solidFill>
              <a:srgbClr val="FF9B9B"/>
            </a:solidFill>
            <a:ln>
              <a:solidFill>
                <a:srgbClr val="F3C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b="1"/>
                <a:t>Service </a:t>
              </a:r>
            </a:p>
            <a:p>
              <a:pPr algn="ctr"/>
              <a:r>
                <a:rPr lang="ko-KR" altLang="en-US" b="1" err="1"/>
                <a:t>factor</a:t>
              </a:r>
              <a:endParaRPr lang="ko-KR" altLang="en-US" b="1"/>
            </a:p>
          </p:txBody>
        </p:sp>
      </p:grpSp>
      <p:sp>
        <p:nvSpPr>
          <p:cNvPr id="11262" name="사각형: 둥근 모서리 11261">
            <a:extLst>
              <a:ext uri="{FF2B5EF4-FFF2-40B4-BE49-F238E27FC236}">
                <a16:creationId xmlns:a16="http://schemas.microsoft.com/office/drawing/2014/main" id="{1B7FEA27-DD45-D618-B92A-6531B8AA1A5D}"/>
              </a:ext>
            </a:extLst>
          </p:cNvPr>
          <p:cNvSpPr/>
          <p:nvPr/>
        </p:nvSpPr>
        <p:spPr>
          <a:xfrm>
            <a:off x="962743" y="4152426"/>
            <a:ext cx="1167582" cy="823451"/>
          </a:xfrm>
          <a:prstGeom prst="roundRect">
            <a:avLst/>
          </a:prstGeom>
          <a:solidFill>
            <a:srgbClr val="FF9B9B"/>
          </a:solidFill>
          <a:ln>
            <a:solidFill>
              <a:srgbClr val="F3C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 err="1"/>
              <a:t>B</a:t>
            </a:r>
            <a:r>
              <a:rPr lang="ko-KR" altLang="en-US" b="1"/>
              <a:t>/C </a:t>
            </a:r>
            <a:r>
              <a:rPr lang="ko-KR" altLang="en-US" b="1" err="1"/>
              <a:t>ratio</a:t>
            </a:r>
            <a:endParaRPr lang="ko-KR" altLang="en-US" b="1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64E8288-9DC6-6796-1BFA-4A2FE46337F2}"/>
              </a:ext>
            </a:extLst>
          </p:cNvPr>
          <p:cNvGrpSpPr/>
          <p:nvPr/>
        </p:nvGrpSpPr>
        <p:grpSpPr>
          <a:xfrm>
            <a:off x="3087484" y="4152425"/>
            <a:ext cx="3613353" cy="823453"/>
            <a:chOff x="4009173" y="4068995"/>
            <a:chExt cx="3613353" cy="823453"/>
          </a:xfrm>
        </p:grpSpPr>
        <p:sp>
          <p:nvSpPr>
            <p:cNvPr id="11263" name="사각형: 둥근 모서리 11262">
              <a:extLst>
                <a:ext uri="{FF2B5EF4-FFF2-40B4-BE49-F238E27FC236}">
                  <a16:creationId xmlns:a16="http://schemas.microsoft.com/office/drawing/2014/main" id="{A2420E6C-4DED-DF93-5F96-6470A0EC0CA7}"/>
                </a:ext>
              </a:extLst>
            </p:cNvPr>
            <p:cNvSpPr/>
            <p:nvPr/>
          </p:nvSpPr>
          <p:spPr>
            <a:xfrm>
              <a:off x="4009173" y="4068997"/>
              <a:ext cx="1167582" cy="823451"/>
            </a:xfrm>
            <a:prstGeom prst="roundRect">
              <a:avLst/>
            </a:prstGeom>
            <a:solidFill>
              <a:srgbClr val="FF9B9B"/>
            </a:solidFill>
            <a:ln>
              <a:solidFill>
                <a:srgbClr val="F3C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500" b="1" err="1"/>
                <a:t>Security</a:t>
              </a:r>
              <a:endParaRPr lang="ko-KR" altLang="en-US" sz="1500" b="1"/>
            </a:p>
          </p:txBody>
        </p:sp>
        <p:sp>
          <p:nvSpPr>
            <p:cNvPr id="11264" name="사각형: 둥근 모서리 11263">
              <a:extLst>
                <a:ext uri="{FF2B5EF4-FFF2-40B4-BE49-F238E27FC236}">
                  <a16:creationId xmlns:a16="http://schemas.microsoft.com/office/drawing/2014/main" id="{A9C916F8-9E44-5411-D129-FCF52108FC38}"/>
                </a:ext>
              </a:extLst>
            </p:cNvPr>
            <p:cNvSpPr/>
            <p:nvPr/>
          </p:nvSpPr>
          <p:spPr>
            <a:xfrm>
              <a:off x="5232059" y="4068996"/>
              <a:ext cx="1167582" cy="823451"/>
            </a:xfrm>
            <a:prstGeom prst="roundRect">
              <a:avLst/>
            </a:prstGeom>
            <a:solidFill>
              <a:srgbClr val="FF9B9B"/>
            </a:solidFill>
            <a:ln>
              <a:solidFill>
                <a:srgbClr val="F3C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sz="1200" b="1" err="1">
                  <a:ea typeface="+mn-lt"/>
                  <a:cs typeface="+mn-lt"/>
                </a:rPr>
                <a:t>Optimize</a:t>
              </a:r>
              <a:r>
                <a:rPr lang="ko-KR" sz="1200" b="1">
                  <a:ea typeface="+mn-lt"/>
                  <a:cs typeface="+mn-lt"/>
                </a:rPr>
                <a:t> </a:t>
              </a:r>
              <a:endParaRPr lang="ko-KR" altLang="en-US" sz="1200" b="1" err="1">
                <a:ea typeface="+mn-lt"/>
                <a:cs typeface="+mn-lt"/>
              </a:endParaRPr>
            </a:p>
            <a:p>
              <a:pPr algn="ctr"/>
              <a:r>
                <a:rPr lang="ko-KR" sz="1200" b="1">
                  <a:ea typeface="+mn-lt"/>
                  <a:cs typeface="+mn-lt"/>
                </a:rPr>
                <a:t>AI </a:t>
              </a:r>
              <a:r>
                <a:rPr lang="ko-KR" sz="1200" b="1" err="1">
                  <a:ea typeface="+mn-lt"/>
                  <a:cs typeface="+mn-lt"/>
                </a:rPr>
                <a:t>to</a:t>
              </a:r>
              <a:r>
                <a:rPr lang="ko-KR" sz="1200" b="1">
                  <a:ea typeface="+mn-lt"/>
                  <a:cs typeface="+mn-lt"/>
                </a:rPr>
                <a:t> </a:t>
              </a:r>
              <a:r>
                <a:rPr lang="ko-KR" sz="1200" b="1" err="1">
                  <a:ea typeface="+mn-lt"/>
                  <a:cs typeface="+mn-lt"/>
                </a:rPr>
                <a:t>find</a:t>
              </a:r>
              <a:endParaRPr lang="ko-KR" altLang="en-US" sz="1200" b="1" err="1">
                <a:ea typeface="+mn-lt"/>
                <a:cs typeface="+mn-lt"/>
              </a:endParaRPr>
            </a:p>
            <a:p>
              <a:pPr algn="ctr"/>
              <a:r>
                <a:rPr lang="ko-KR" sz="1200" b="1">
                  <a:ea typeface="+mn-lt"/>
                  <a:cs typeface="+mn-lt"/>
                </a:rPr>
                <a:t> </a:t>
              </a:r>
              <a:r>
                <a:rPr lang="ko-KR" sz="1200" b="1" err="1">
                  <a:ea typeface="+mn-lt"/>
                  <a:cs typeface="+mn-lt"/>
                </a:rPr>
                <a:t>personal</a:t>
              </a:r>
              <a:r>
                <a:rPr lang="ko-KR" sz="1200" b="1">
                  <a:ea typeface="+mn-lt"/>
                  <a:cs typeface="+mn-lt"/>
                </a:rPr>
                <a:t> </a:t>
              </a:r>
              <a:endParaRPr lang="ko-KR" altLang="en-US" sz="1200" b="1">
                <a:ea typeface="+mn-lt"/>
                <a:cs typeface="+mn-lt"/>
              </a:endParaRPr>
            </a:p>
            <a:p>
              <a:pPr algn="ctr"/>
              <a:r>
                <a:rPr lang="ko-KR" sz="1200" b="1" err="1">
                  <a:ea typeface="+mn-lt"/>
                  <a:cs typeface="+mn-lt"/>
                </a:rPr>
                <a:t>color</a:t>
              </a:r>
              <a:endParaRPr lang="ko-KR" sz="1200" b="1" err="1"/>
            </a:p>
          </p:txBody>
        </p:sp>
        <p:sp>
          <p:nvSpPr>
            <p:cNvPr id="11265" name="사각형: 둥근 모서리 11264">
              <a:extLst>
                <a:ext uri="{FF2B5EF4-FFF2-40B4-BE49-F238E27FC236}">
                  <a16:creationId xmlns:a16="http://schemas.microsoft.com/office/drawing/2014/main" id="{17EAD63A-BF0B-3AD4-214F-242BC4124AC0}"/>
                </a:ext>
              </a:extLst>
            </p:cNvPr>
            <p:cNvSpPr/>
            <p:nvPr/>
          </p:nvSpPr>
          <p:spPr>
            <a:xfrm>
              <a:off x="6454944" y="4068995"/>
              <a:ext cx="1167582" cy="823451"/>
            </a:xfrm>
            <a:prstGeom prst="roundRect">
              <a:avLst/>
            </a:prstGeom>
            <a:solidFill>
              <a:srgbClr val="FF9B9B"/>
            </a:solidFill>
            <a:ln>
              <a:solidFill>
                <a:srgbClr val="F3C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sz="1200" b="1">
                  <a:ea typeface="+mn-lt"/>
                  <a:cs typeface="+mn-lt"/>
                </a:rPr>
                <a:t>Data</a:t>
              </a:r>
              <a:r>
                <a:rPr lang="ko-KR" altLang="en-US" sz="1200" b="1">
                  <a:ea typeface="+mn-lt"/>
                  <a:cs typeface="+mn-lt"/>
                </a:rPr>
                <a:t> </a:t>
              </a:r>
            </a:p>
            <a:p>
              <a:pPr algn="ctr"/>
              <a:r>
                <a:rPr lang="en-US" altLang="ko-KR" sz="1200" b="1">
                  <a:ea typeface="+mn-lt"/>
                  <a:cs typeface="+mn-lt"/>
                </a:rPr>
                <a:t>Analysis</a:t>
              </a:r>
              <a:endParaRPr lang="ko-KR" sz="1200" b="1">
                <a:ea typeface="+mn-lt"/>
                <a:cs typeface="+mn-lt"/>
              </a:endParaRPr>
            </a:p>
            <a:p>
              <a:pPr algn="ctr"/>
              <a:r>
                <a:rPr lang="en-US" altLang="ko-KR" sz="1200" b="1">
                  <a:ea typeface="+mn-lt"/>
                  <a:cs typeface="+mn-lt"/>
                </a:rPr>
                <a:t>(customer</a:t>
              </a:r>
              <a:r>
                <a:rPr lang="ko-KR" altLang="en-US" sz="1200" b="1">
                  <a:ea typeface="+mn-lt"/>
                  <a:cs typeface="+mn-lt"/>
                </a:rPr>
                <a:t> </a:t>
              </a:r>
              <a:r>
                <a:rPr lang="en-US" altLang="ko-KR" sz="1200" b="1">
                  <a:ea typeface="+mn-lt"/>
                  <a:cs typeface="+mn-lt"/>
                </a:rPr>
                <a:t>review</a:t>
              </a:r>
              <a:endParaRPr lang="ko-KR" sz="1200" b="1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7213046-E555-7917-3644-401905FAD5B3}"/>
              </a:ext>
            </a:extLst>
          </p:cNvPr>
          <p:cNvGrpSpPr/>
          <p:nvPr/>
        </p:nvGrpSpPr>
        <p:grpSpPr>
          <a:xfrm>
            <a:off x="7657997" y="4145003"/>
            <a:ext cx="3832347" cy="838297"/>
            <a:chOff x="7918931" y="4068995"/>
            <a:chExt cx="3832347" cy="838297"/>
          </a:xfrm>
        </p:grpSpPr>
        <p:sp>
          <p:nvSpPr>
            <p:cNvPr id="11266" name="사각형: 둥근 모서리 11265">
              <a:extLst>
                <a:ext uri="{FF2B5EF4-FFF2-40B4-BE49-F238E27FC236}">
                  <a16:creationId xmlns:a16="http://schemas.microsoft.com/office/drawing/2014/main" id="{B8A13B1C-1DE1-7550-791B-4CAA38E6033D}"/>
                </a:ext>
              </a:extLst>
            </p:cNvPr>
            <p:cNvSpPr/>
            <p:nvPr/>
          </p:nvSpPr>
          <p:spPr>
            <a:xfrm>
              <a:off x="7918931" y="4083841"/>
              <a:ext cx="1167582" cy="823451"/>
            </a:xfrm>
            <a:prstGeom prst="roundRect">
              <a:avLst/>
            </a:prstGeom>
            <a:solidFill>
              <a:srgbClr val="FF9B9B"/>
            </a:solidFill>
            <a:ln>
              <a:solidFill>
                <a:srgbClr val="F3C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sz="1000" b="1" err="1">
                  <a:ea typeface="+mn-lt"/>
                  <a:cs typeface="+mn-lt"/>
                </a:rPr>
                <a:t>Convenienc</a:t>
              </a:r>
              <a:r>
                <a:rPr lang="en-US" altLang="ko-KR" sz="1000" b="1">
                  <a:ea typeface="+mn-lt"/>
                  <a:cs typeface="+mn-lt"/>
                </a:rPr>
                <a:t>e</a:t>
              </a:r>
            </a:p>
            <a:p>
              <a:pPr algn="ctr"/>
              <a:r>
                <a:rPr lang="en-US" altLang="ko-KR" sz="1000" b="1">
                  <a:ea typeface="+mn-lt"/>
                  <a:cs typeface="+mn-lt"/>
                </a:rPr>
                <a:t>O</a:t>
              </a:r>
              <a:r>
                <a:rPr lang="ko-KR" sz="1000" b="1" err="1">
                  <a:ea typeface="+mn-lt"/>
                  <a:cs typeface="+mn-lt"/>
                </a:rPr>
                <a:t>f</a:t>
              </a:r>
              <a:endParaRPr lang="en-US" altLang="ko-KR" sz="1000" b="1">
                <a:ea typeface="+mn-lt"/>
                <a:cs typeface="+mn-lt"/>
              </a:endParaRPr>
            </a:p>
            <a:p>
              <a:pPr algn="ctr"/>
              <a:r>
                <a:rPr lang="ko-KR" sz="1000" b="1" err="1">
                  <a:ea typeface="+mn-lt"/>
                  <a:cs typeface="+mn-lt"/>
                </a:rPr>
                <a:t>individual</a:t>
              </a:r>
              <a:endParaRPr lang="ko-KR" sz="1000" b="1"/>
            </a:p>
          </p:txBody>
        </p:sp>
        <p:sp>
          <p:nvSpPr>
            <p:cNvPr id="11267" name="사각형: 둥근 모서리 11266">
              <a:extLst>
                <a:ext uri="{FF2B5EF4-FFF2-40B4-BE49-F238E27FC236}">
                  <a16:creationId xmlns:a16="http://schemas.microsoft.com/office/drawing/2014/main" id="{2B28C946-6349-FD7F-620D-DA84C30CC404}"/>
                </a:ext>
              </a:extLst>
            </p:cNvPr>
            <p:cNvSpPr/>
            <p:nvPr/>
          </p:nvSpPr>
          <p:spPr>
            <a:xfrm>
              <a:off x="9183717" y="4068997"/>
              <a:ext cx="1302775" cy="823451"/>
            </a:xfrm>
            <a:prstGeom prst="roundRect">
              <a:avLst/>
            </a:prstGeom>
            <a:solidFill>
              <a:srgbClr val="FF9B9B"/>
            </a:solidFill>
            <a:ln>
              <a:solidFill>
                <a:srgbClr val="F3C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sz="1000" b="1">
                  <a:ea typeface="+mn-lt"/>
                  <a:cs typeface="+mn-lt"/>
                </a:rPr>
                <a:t>Saving</a:t>
              </a:r>
              <a:r>
                <a:rPr lang="ko-KR" altLang="en-US" sz="1000" b="1">
                  <a:ea typeface="+mn-lt"/>
                  <a:cs typeface="+mn-lt"/>
                </a:rPr>
                <a:t> </a:t>
              </a:r>
            </a:p>
            <a:p>
              <a:pPr algn="ctr"/>
              <a:r>
                <a:rPr lang="en-US" altLang="ko-KR" sz="1000" b="1">
                  <a:ea typeface="+mn-lt"/>
                  <a:cs typeface="+mn-lt"/>
                </a:rPr>
                <a:t>Conversion</a:t>
              </a:r>
              <a:endParaRPr lang="ko-KR" sz="1000" b="1">
                <a:ea typeface="+mn-lt"/>
                <a:cs typeface="+mn-lt"/>
              </a:endParaRPr>
            </a:p>
            <a:p>
              <a:pPr algn="ctr"/>
              <a:r>
                <a:rPr lang="ko-KR" altLang="en-US" sz="1000" b="1">
                  <a:ea typeface="+mn-lt"/>
                  <a:cs typeface="+mn-lt"/>
                </a:rPr>
                <a:t> </a:t>
              </a:r>
              <a:r>
                <a:rPr lang="en-US" altLang="ko-KR" sz="1000" b="1">
                  <a:ea typeface="+mn-lt"/>
                  <a:cs typeface="+mn-lt"/>
                </a:rPr>
                <a:t>cost</a:t>
              </a:r>
              <a:r>
                <a:rPr lang="ko-KR" altLang="en-US" sz="1000" b="1">
                  <a:ea typeface="+mn-lt"/>
                  <a:cs typeface="+mn-lt"/>
                </a:rPr>
                <a:t> </a:t>
              </a:r>
              <a:r>
                <a:rPr lang="en-US" altLang="ko-KR" sz="1000" b="1">
                  <a:ea typeface="+mn-lt"/>
                  <a:cs typeface="+mn-lt"/>
                </a:rPr>
                <a:t>of</a:t>
              </a:r>
              <a:r>
                <a:rPr lang="ko-KR" altLang="en-US" sz="1000" b="1">
                  <a:ea typeface="+mn-lt"/>
                  <a:cs typeface="+mn-lt"/>
                </a:rPr>
                <a:t> </a:t>
              </a:r>
            </a:p>
            <a:p>
              <a:pPr algn="ctr"/>
              <a:r>
                <a:rPr lang="en-US" altLang="ko-KR" sz="1000" b="1">
                  <a:ea typeface="+mn-lt"/>
                  <a:cs typeface="+mn-lt"/>
                </a:rPr>
                <a:t>choosing</a:t>
              </a:r>
              <a:r>
                <a:rPr lang="ko-KR" altLang="en-US" sz="1000" b="1">
                  <a:ea typeface="+mn-lt"/>
                  <a:cs typeface="+mn-lt"/>
                </a:rPr>
                <a:t> </a:t>
              </a:r>
            </a:p>
            <a:p>
              <a:pPr algn="ctr"/>
              <a:r>
                <a:rPr lang="en-US" altLang="ko-KR" sz="1000" b="1">
                  <a:ea typeface="+mn-lt"/>
                  <a:cs typeface="+mn-lt"/>
                </a:rPr>
                <a:t>lip</a:t>
              </a:r>
              <a:r>
                <a:rPr lang="ko-KR" altLang="en-US" sz="1000" b="1">
                  <a:ea typeface="+mn-lt"/>
                  <a:cs typeface="+mn-lt"/>
                </a:rPr>
                <a:t> </a:t>
              </a:r>
              <a:r>
                <a:rPr lang="en-US" altLang="ko-KR" sz="1000" b="1">
                  <a:ea typeface="+mn-lt"/>
                  <a:cs typeface="+mn-lt"/>
                </a:rPr>
                <a:t>color</a:t>
              </a:r>
              <a:endParaRPr lang="ko-KR" sz="1000" b="1"/>
            </a:p>
          </p:txBody>
        </p:sp>
        <p:sp>
          <p:nvSpPr>
            <p:cNvPr id="11268" name="사각형: 둥근 모서리 11267">
              <a:extLst>
                <a:ext uri="{FF2B5EF4-FFF2-40B4-BE49-F238E27FC236}">
                  <a16:creationId xmlns:a16="http://schemas.microsoft.com/office/drawing/2014/main" id="{E74F0ACE-EB7E-A5AA-E85B-BF6820C5054F}"/>
                </a:ext>
              </a:extLst>
            </p:cNvPr>
            <p:cNvSpPr/>
            <p:nvPr/>
          </p:nvSpPr>
          <p:spPr>
            <a:xfrm>
              <a:off x="10583696" y="4068995"/>
              <a:ext cx="1167582" cy="823451"/>
            </a:xfrm>
            <a:prstGeom prst="roundRect">
              <a:avLst/>
            </a:prstGeom>
            <a:solidFill>
              <a:srgbClr val="FF9B9B"/>
            </a:solidFill>
            <a:ln>
              <a:solidFill>
                <a:srgbClr val="F3C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sz="900" b="1">
                  <a:ea typeface="+mn-lt"/>
                  <a:cs typeface="+mn-lt"/>
                </a:rPr>
                <a:t>Expandability</a:t>
              </a:r>
              <a:endParaRPr lang="ko-KR" altLang="en-US" sz="900" b="1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6FB95B7-8957-C085-EE42-791D656E005A}"/>
              </a:ext>
            </a:extLst>
          </p:cNvPr>
          <p:cNvGrpSpPr/>
          <p:nvPr/>
        </p:nvGrpSpPr>
        <p:grpSpPr>
          <a:xfrm>
            <a:off x="2681891" y="5707064"/>
            <a:ext cx="6828218" cy="823451"/>
            <a:chOff x="2724552" y="5545139"/>
            <a:chExt cx="6828218" cy="823451"/>
          </a:xfrm>
        </p:grpSpPr>
        <p:sp>
          <p:nvSpPr>
            <p:cNvPr id="11269" name="사각형: 둥근 모서리 11268">
              <a:extLst>
                <a:ext uri="{FF2B5EF4-FFF2-40B4-BE49-F238E27FC236}">
                  <a16:creationId xmlns:a16="http://schemas.microsoft.com/office/drawing/2014/main" id="{EB8AA0FD-C716-D4DB-5DCD-9F578C9A244F}"/>
                </a:ext>
              </a:extLst>
            </p:cNvPr>
            <p:cNvSpPr/>
            <p:nvPr/>
          </p:nvSpPr>
          <p:spPr>
            <a:xfrm>
              <a:off x="2724552" y="5545139"/>
              <a:ext cx="2753033" cy="823451"/>
            </a:xfrm>
            <a:prstGeom prst="roundRect">
              <a:avLst/>
            </a:prstGeom>
            <a:solidFill>
              <a:srgbClr val="FF9B9B"/>
            </a:solidFill>
            <a:ln>
              <a:solidFill>
                <a:srgbClr val="F3C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b="1" err="1"/>
                <a:t>Start</a:t>
              </a:r>
              <a:r>
                <a:rPr lang="ko-KR" altLang="en-US" b="1"/>
                <a:t> </a:t>
              </a:r>
              <a:r>
                <a:rPr lang="ko-KR" altLang="en-US" b="1" err="1"/>
                <a:t>our</a:t>
              </a:r>
              <a:r>
                <a:rPr lang="ko-KR" altLang="en-US" b="1"/>
                <a:t> </a:t>
              </a:r>
              <a:r>
                <a:rPr lang="ko-KR" altLang="en-US" b="1" err="1"/>
                <a:t>business</a:t>
              </a:r>
            </a:p>
          </p:txBody>
        </p:sp>
        <p:sp>
          <p:nvSpPr>
            <p:cNvPr id="11270" name="사각형: 둥근 모서리 11269">
              <a:extLst>
                <a:ext uri="{FF2B5EF4-FFF2-40B4-BE49-F238E27FC236}">
                  <a16:creationId xmlns:a16="http://schemas.microsoft.com/office/drawing/2014/main" id="{A10202A7-640E-A39F-231F-48785E42B201}"/>
                </a:ext>
              </a:extLst>
            </p:cNvPr>
            <p:cNvSpPr/>
            <p:nvPr/>
          </p:nvSpPr>
          <p:spPr>
            <a:xfrm>
              <a:off x="6799737" y="5545139"/>
              <a:ext cx="2753033" cy="823451"/>
            </a:xfrm>
            <a:prstGeom prst="roundRect">
              <a:avLst/>
            </a:prstGeom>
            <a:solidFill>
              <a:srgbClr val="FF9B9B"/>
            </a:solidFill>
            <a:ln>
              <a:solidFill>
                <a:srgbClr val="F3C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b="1"/>
                <a:t>Do</a:t>
              </a:r>
              <a:r>
                <a:rPr lang="ko-KR" altLang="en-US" b="1"/>
                <a:t> </a:t>
              </a:r>
              <a:r>
                <a:rPr lang="en-US" altLang="ko-KR" b="1"/>
                <a:t>n</a:t>
              </a:r>
              <a:r>
                <a:rPr lang="ko-KR" altLang="en-US" b="1"/>
                <a:t>ot </a:t>
              </a:r>
              <a:r>
                <a:rPr lang="ko-KR" altLang="en-US" b="1" err="1"/>
                <a:t>Start</a:t>
              </a:r>
              <a:r>
                <a:rPr lang="ko-KR" altLang="en-US" b="1"/>
                <a:t> </a:t>
              </a:r>
              <a:r>
                <a:rPr lang="ko-KR" altLang="en-US" b="1" err="1"/>
                <a:t>our</a:t>
              </a:r>
              <a:r>
                <a:rPr lang="ko-KR" altLang="en-US" b="1"/>
                <a:t> </a:t>
              </a:r>
              <a:r>
                <a:rPr lang="ko-KR" altLang="en-US" b="1" err="1"/>
                <a:t>business</a:t>
              </a:r>
              <a:endParaRPr lang="ko-KR" altLang="en-US" b="1"/>
            </a:p>
          </p:txBody>
        </p:sp>
      </p:grpSp>
      <p:cxnSp>
        <p:nvCxnSpPr>
          <p:cNvPr id="11272" name="직선 화살표 연결선 11271">
            <a:extLst>
              <a:ext uri="{FF2B5EF4-FFF2-40B4-BE49-F238E27FC236}">
                <a16:creationId xmlns:a16="http://schemas.microsoft.com/office/drawing/2014/main" id="{2583EDB9-36CE-E854-7F06-705AB08F61E7}"/>
              </a:ext>
            </a:extLst>
          </p:cNvPr>
          <p:cNvCxnSpPr>
            <a:cxnSpLocks/>
            <a:endCxn id="11262" idx="0"/>
          </p:cNvCxnSpPr>
          <p:nvPr/>
        </p:nvCxnSpPr>
        <p:spPr>
          <a:xfrm flipH="1">
            <a:off x="1546534" y="3622981"/>
            <a:ext cx="953590" cy="529445"/>
          </a:xfrm>
          <a:prstGeom prst="straightConnector1">
            <a:avLst/>
          </a:prstGeom>
          <a:ln w="31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4" name="직선 화살표 연결선 11273">
            <a:extLst>
              <a:ext uri="{FF2B5EF4-FFF2-40B4-BE49-F238E27FC236}">
                <a16:creationId xmlns:a16="http://schemas.microsoft.com/office/drawing/2014/main" id="{149E45A8-0598-9ECB-8E9B-4DA1FF04B8B2}"/>
              </a:ext>
            </a:extLst>
          </p:cNvPr>
          <p:cNvCxnSpPr>
            <a:cxnSpLocks/>
            <a:stCxn id="11262" idx="2"/>
          </p:cNvCxnSpPr>
          <p:nvPr/>
        </p:nvCxnSpPr>
        <p:spPr>
          <a:xfrm>
            <a:off x="1546534" y="4975877"/>
            <a:ext cx="2511874" cy="731187"/>
          </a:xfrm>
          <a:prstGeom prst="straightConnector1">
            <a:avLst/>
          </a:prstGeom>
          <a:ln w="31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8" name="직선 화살표 연결선 11277">
            <a:extLst>
              <a:ext uri="{FF2B5EF4-FFF2-40B4-BE49-F238E27FC236}">
                <a16:creationId xmlns:a16="http://schemas.microsoft.com/office/drawing/2014/main" id="{72CBE1FE-044F-C00D-753B-6DB56C1D4651}"/>
              </a:ext>
            </a:extLst>
          </p:cNvPr>
          <p:cNvCxnSpPr>
            <a:cxnSpLocks/>
          </p:cNvCxnSpPr>
          <p:nvPr/>
        </p:nvCxnSpPr>
        <p:spPr>
          <a:xfrm flipH="1">
            <a:off x="4894161" y="3622981"/>
            <a:ext cx="906565" cy="529445"/>
          </a:xfrm>
          <a:prstGeom prst="straightConnector1">
            <a:avLst/>
          </a:prstGeom>
          <a:ln w="31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9" name="직선 화살표 연결선 11278">
            <a:extLst>
              <a:ext uri="{FF2B5EF4-FFF2-40B4-BE49-F238E27FC236}">
                <a16:creationId xmlns:a16="http://schemas.microsoft.com/office/drawing/2014/main" id="{D498F2F4-23C9-AC64-F2EC-A7252204CB4C}"/>
              </a:ext>
            </a:extLst>
          </p:cNvPr>
          <p:cNvCxnSpPr>
            <a:cxnSpLocks/>
          </p:cNvCxnSpPr>
          <p:nvPr/>
        </p:nvCxnSpPr>
        <p:spPr>
          <a:xfrm flipH="1">
            <a:off x="3671275" y="3622981"/>
            <a:ext cx="2129451" cy="529446"/>
          </a:xfrm>
          <a:prstGeom prst="straightConnector1">
            <a:avLst/>
          </a:prstGeom>
          <a:ln w="31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0" name="직선 화살표 연결선 11279">
            <a:extLst>
              <a:ext uri="{FF2B5EF4-FFF2-40B4-BE49-F238E27FC236}">
                <a16:creationId xmlns:a16="http://schemas.microsoft.com/office/drawing/2014/main" id="{66A02B25-74C0-C8B4-31E7-B925617D7E5A}"/>
              </a:ext>
            </a:extLst>
          </p:cNvPr>
          <p:cNvCxnSpPr>
            <a:cxnSpLocks/>
          </p:cNvCxnSpPr>
          <p:nvPr/>
        </p:nvCxnSpPr>
        <p:spPr>
          <a:xfrm>
            <a:off x="5800726" y="3622981"/>
            <a:ext cx="316320" cy="529444"/>
          </a:xfrm>
          <a:prstGeom prst="straightConnector1">
            <a:avLst/>
          </a:prstGeom>
          <a:ln w="31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2" name="직선 화살표 연결선 11281">
            <a:extLst>
              <a:ext uri="{FF2B5EF4-FFF2-40B4-BE49-F238E27FC236}">
                <a16:creationId xmlns:a16="http://schemas.microsoft.com/office/drawing/2014/main" id="{4CAED3A0-1B1C-672C-EFF5-E28BB078CEDD}"/>
              </a:ext>
            </a:extLst>
          </p:cNvPr>
          <p:cNvCxnSpPr>
            <a:cxnSpLocks/>
          </p:cNvCxnSpPr>
          <p:nvPr/>
        </p:nvCxnSpPr>
        <p:spPr>
          <a:xfrm flipH="1">
            <a:off x="9574171" y="3622979"/>
            <a:ext cx="117707" cy="522026"/>
          </a:xfrm>
          <a:prstGeom prst="straightConnector1">
            <a:avLst/>
          </a:prstGeom>
          <a:ln w="31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3" name="직선 화살표 연결선 11282">
            <a:extLst>
              <a:ext uri="{FF2B5EF4-FFF2-40B4-BE49-F238E27FC236}">
                <a16:creationId xmlns:a16="http://schemas.microsoft.com/office/drawing/2014/main" id="{589C1EE0-5A06-00B1-2BEF-6EA0F14C6056}"/>
              </a:ext>
            </a:extLst>
          </p:cNvPr>
          <p:cNvCxnSpPr>
            <a:cxnSpLocks/>
          </p:cNvCxnSpPr>
          <p:nvPr/>
        </p:nvCxnSpPr>
        <p:spPr>
          <a:xfrm flipH="1">
            <a:off x="8241788" y="3622979"/>
            <a:ext cx="1450090" cy="536870"/>
          </a:xfrm>
          <a:prstGeom prst="straightConnector1">
            <a:avLst/>
          </a:prstGeom>
          <a:ln w="31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4" name="직선 화살표 연결선 11283">
            <a:extLst>
              <a:ext uri="{FF2B5EF4-FFF2-40B4-BE49-F238E27FC236}">
                <a16:creationId xmlns:a16="http://schemas.microsoft.com/office/drawing/2014/main" id="{0075F12E-2D9B-7FBB-9129-13330B5E5711}"/>
              </a:ext>
            </a:extLst>
          </p:cNvPr>
          <p:cNvCxnSpPr>
            <a:cxnSpLocks/>
          </p:cNvCxnSpPr>
          <p:nvPr/>
        </p:nvCxnSpPr>
        <p:spPr>
          <a:xfrm>
            <a:off x="9691878" y="3622979"/>
            <a:ext cx="1214675" cy="522024"/>
          </a:xfrm>
          <a:prstGeom prst="straightConnector1">
            <a:avLst/>
          </a:prstGeom>
          <a:ln w="31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7" name="직선 화살표 연결선 11286">
            <a:extLst>
              <a:ext uri="{FF2B5EF4-FFF2-40B4-BE49-F238E27FC236}">
                <a16:creationId xmlns:a16="http://schemas.microsoft.com/office/drawing/2014/main" id="{99438CFC-429D-9050-5756-13066F856346}"/>
              </a:ext>
            </a:extLst>
          </p:cNvPr>
          <p:cNvCxnSpPr>
            <a:cxnSpLocks/>
            <a:stCxn id="11258" idx="2"/>
          </p:cNvCxnSpPr>
          <p:nvPr/>
        </p:nvCxnSpPr>
        <p:spPr>
          <a:xfrm flipH="1">
            <a:off x="5800725" y="2129297"/>
            <a:ext cx="295276" cy="670233"/>
          </a:xfrm>
          <a:prstGeom prst="straightConnector1">
            <a:avLst/>
          </a:prstGeom>
          <a:ln w="31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8" name="직선 화살표 연결선 11287">
            <a:extLst>
              <a:ext uri="{FF2B5EF4-FFF2-40B4-BE49-F238E27FC236}">
                <a16:creationId xmlns:a16="http://schemas.microsoft.com/office/drawing/2014/main" id="{61769A67-9F13-3907-2DFB-CD8200726EB3}"/>
              </a:ext>
            </a:extLst>
          </p:cNvPr>
          <p:cNvCxnSpPr>
            <a:cxnSpLocks/>
            <a:stCxn id="11258" idx="2"/>
          </p:cNvCxnSpPr>
          <p:nvPr/>
        </p:nvCxnSpPr>
        <p:spPr>
          <a:xfrm>
            <a:off x="6096001" y="2129297"/>
            <a:ext cx="3595876" cy="670231"/>
          </a:xfrm>
          <a:prstGeom prst="straightConnector1">
            <a:avLst/>
          </a:prstGeom>
          <a:ln w="31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9" name="직선 화살표 연결선 11288">
            <a:extLst>
              <a:ext uri="{FF2B5EF4-FFF2-40B4-BE49-F238E27FC236}">
                <a16:creationId xmlns:a16="http://schemas.microsoft.com/office/drawing/2014/main" id="{B6EC3D53-7216-97BC-5992-0A27DBA2176C}"/>
              </a:ext>
            </a:extLst>
          </p:cNvPr>
          <p:cNvCxnSpPr>
            <a:cxnSpLocks/>
            <a:stCxn id="11258" idx="2"/>
          </p:cNvCxnSpPr>
          <p:nvPr/>
        </p:nvCxnSpPr>
        <p:spPr>
          <a:xfrm flipH="1">
            <a:off x="2500123" y="2129297"/>
            <a:ext cx="3595878" cy="670233"/>
          </a:xfrm>
          <a:prstGeom prst="straightConnector1">
            <a:avLst/>
          </a:prstGeom>
          <a:ln w="31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F280A9A-53B6-1B4F-B6E2-EA74AA25D446}"/>
              </a:ext>
            </a:extLst>
          </p:cNvPr>
          <p:cNvCxnSpPr>
            <a:cxnSpLocks/>
          </p:cNvCxnSpPr>
          <p:nvPr/>
        </p:nvCxnSpPr>
        <p:spPr>
          <a:xfrm>
            <a:off x="3671275" y="4975878"/>
            <a:ext cx="387133" cy="731186"/>
          </a:xfrm>
          <a:prstGeom prst="straightConnector1">
            <a:avLst/>
          </a:prstGeom>
          <a:ln w="31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613B81E-9777-5D69-AF60-D5CA74593CC7}"/>
              </a:ext>
            </a:extLst>
          </p:cNvPr>
          <p:cNvCxnSpPr>
            <a:cxnSpLocks/>
          </p:cNvCxnSpPr>
          <p:nvPr/>
        </p:nvCxnSpPr>
        <p:spPr>
          <a:xfrm flipH="1">
            <a:off x="4058408" y="4975877"/>
            <a:ext cx="835753" cy="731187"/>
          </a:xfrm>
          <a:prstGeom prst="straightConnector1">
            <a:avLst/>
          </a:prstGeom>
          <a:ln w="31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A61E786-A28B-B83D-BD38-81DDCCF27AA6}"/>
              </a:ext>
            </a:extLst>
          </p:cNvPr>
          <p:cNvCxnSpPr>
            <a:cxnSpLocks/>
          </p:cNvCxnSpPr>
          <p:nvPr/>
        </p:nvCxnSpPr>
        <p:spPr>
          <a:xfrm flipH="1">
            <a:off x="4058408" y="4975876"/>
            <a:ext cx="2058638" cy="731188"/>
          </a:xfrm>
          <a:prstGeom prst="straightConnector1">
            <a:avLst/>
          </a:prstGeom>
          <a:ln w="31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81F56EA-3E75-1D12-3AF0-1D572A0D9A24}"/>
              </a:ext>
            </a:extLst>
          </p:cNvPr>
          <p:cNvCxnSpPr>
            <a:cxnSpLocks/>
          </p:cNvCxnSpPr>
          <p:nvPr/>
        </p:nvCxnSpPr>
        <p:spPr>
          <a:xfrm flipH="1">
            <a:off x="4058408" y="4983300"/>
            <a:ext cx="4183380" cy="723764"/>
          </a:xfrm>
          <a:prstGeom prst="straightConnector1">
            <a:avLst/>
          </a:prstGeom>
          <a:ln w="31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F87A4E8-3946-6C66-F6A5-206689EDE2C5}"/>
              </a:ext>
            </a:extLst>
          </p:cNvPr>
          <p:cNvCxnSpPr>
            <a:cxnSpLocks/>
          </p:cNvCxnSpPr>
          <p:nvPr/>
        </p:nvCxnSpPr>
        <p:spPr>
          <a:xfrm flipH="1">
            <a:off x="4058408" y="4968456"/>
            <a:ext cx="5515763" cy="738608"/>
          </a:xfrm>
          <a:prstGeom prst="straightConnector1">
            <a:avLst/>
          </a:prstGeom>
          <a:ln w="31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D5B788-D560-01B2-AA0C-4EE7375A3EF7}"/>
              </a:ext>
            </a:extLst>
          </p:cNvPr>
          <p:cNvCxnSpPr>
            <a:cxnSpLocks/>
          </p:cNvCxnSpPr>
          <p:nvPr/>
        </p:nvCxnSpPr>
        <p:spPr>
          <a:xfrm flipH="1">
            <a:off x="4058408" y="4968454"/>
            <a:ext cx="6848145" cy="738610"/>
          </a:xfrm>
          <a:prstGeom prst="straightConnector1">
            <a:avLst/>
          </a:prstGeom>
          <a:ln w="31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4269231-55EF-295A-9666-FED871F5751A}"/>
              </a:ext>
            </a:extLst>
          </p:cNvPr>
          <p:cNvCxnSpPr>
            <a:cxnSpLocks/>
            <a:stCxn id="11262" idx="2"/>
          </p:cNvCxnSpPr>
          <p:nvPr/>
        </p:nvCxnSpPr>
        <p:spPr>
          <a:xfrm>
            <a:off x="1546534" y="4975877"/>
            <a:ext cx="6587059" cy="731187"/>
          </a:xfrm>
          <a:prstGeom prst="straightConnector1">
            <a:avLst/>
          </a:prstGeom>
          <a:ln w="31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2558E4F-B0FC-5958-2408-1A5797221102}"/>
              </a:ext>
            </a:extLst>
          </p:cNvPr>
          <p:cNvCxnSpPr>
            <a:cxnSpLocks/>
          </p:cNvCxnSpPr>
          <p:nvPr/>
        </p:nvCxnSpPr>
        <p:spPr>
          <a:xfrm>
            <a:off x="3671275" y="4975878"/>
            <a:ext cx="4462318" cy="731186"/>
          </a:xfrm>
          <a:prstGeom prst="straightConnector1">
            <a:avLst/>
          </a:prstGeom>
          <a:ln w="31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1D0D42BD-F7C9-2281-9C4E-F53515D1BBD5}"/>
              </a:ext>
            </a:extLst>
          </p:cNvPr>
          <p:cNvCxnSpPr>
            <a:cxnSpLocks/>
          </p:cNvCxnSpPr>
          <p:nvPr/>
        </p:nvCxnSpPr>
        <p:spPr>
          <a:xfrm>
            <a:off x="4894161" y="4975877"/>
            <a:ext cx="3239432" cy="731187"/>
          </a:xfrm>
          <a:prstGeom prst="straightConnector1">
            <a:avLst/>
          </a:prstGeom>
          <a:ln w="31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63FC6E7-6D59-53AF-7833-C91D57935967}"/>
              </a:ext>
            </a:extLst>
          </p:cNvPr>
          <p:cNvCxnSpPr>
            <a:cxnSpLocks/>
          </p:cNvCxnSpPr>
          <p:nvPr/>
        </p:nvCxnSpPr>
        <p:spPr>
          <a:xfrm>
            <a:off x="6117046" y="4975876"/>
            <a:ext cx="2016547" cy="731188"/>
          </a:xfrm>
          <a:prstGeom prst="straightConnector1">
            <a:avLst/>
          </a:prstGeom>
          <a:ln w="31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D75ECED-4542-4265-B68F-1D354E60211F}"/>
              </a:ext>
            </a:extLst>
          </p:cNvPr>
          <p:cNvCxnSpPr>
            <a:cxnSpLocks/>
          </p:cNvCxnSpPr>
          <p:nvPr/>
        </p:nvCxnSpPr>
        <p:spPr>
          <a:xfrm flipH="1">
            <a:off x="8133593" y="4983300"/>
            <a:ext cx="108195" cy="723764"/>
          </a:xfrm>
          <a:prstGeom prst="straightConnector1">
            <a:avLst/>
          </a:prstGeom>
          <a:ln w="31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344A205-659F-D649-C09A-803BBDB6B5A9}"/>
              </a:ext>
            </a:extLst>
          </p:cNvPr>
          <p:cNvCxnSpPr>
            <a:cxnSpLocks/>
          </p:cNvCxnSpPr>
          <p:nvPr/>
        </p:nvCxnSpPr>
        <p:spPr>
          <a:xfrm flipH="1">
            <a:off x="8133593" y="4968456"/>
            <a:ext cx="1440578" cy="738608"/>
          </a:xfrm>
          <a:prstGeom prst="straightConnector1">
            <a:avLst/>
          </a:prstGeom>
          <a:ln w="31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80EDE84-5FE3-B960-B9F8-6CB9803BAEA0}"/>
              </a:ext>
            </a:extLst>
          </p:cNvPr>
          <p:cNvCxnSpPr>
            <a:cxnSpLocks/>
          </p:cNvCxnSpPr>
          <p:nvPr/>
        </p:nvCxnSpPr>
        <p:spPr>
          <a:xfrm flipH="1">
            <a:off x="8133593" y="4968454"/>
            <a:ext cx="2772960" cy="738610"/>
          </a:xfrm>
          <a:prstGeom prst="straightConnector1">
            <a:avLst/>
          </a:prstGeom>
          <a:ln w="31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1000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F4C64A2-9982-4FCB-EB3A-801DE56712D1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35AE9-9238-E41B-EB82-8E1FFB6FE388}"/>
              </a:ext>
            </a:extLst>
          </p:cNvPr>
          <p:cNvSpPr txBox="1"/>
          <p:nvPr/>
        </p:nvSpPr>
        <p:spPr>
          <a:xfrm>
            <a:off x="1346254" y="-3882"/>
            <a:ext cx="184731" cy="110799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US" altLang="ko-KR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EE480-B10A-38B7-E299-24D19B927F97}"/>
              </a:ext>
            </a:extLst>
          </p:cNvPr>
          <p:cNvSpPr txBox="1"/>
          <p:nvPr/>
        </p:nvSpPr>
        <p:spPr>
          <a:xfrm>
            <a:off x="62712" y="175313"/>
            <a:ext cx="5229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2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B60FAA-0620-8817-8E4B-8B6C1C36A284}"/>
              </a:ext>
            </a:extLst>
          </p:cNvPr>
          <p:cNvSpPr txBox="1"/>
          <p:nvPr/>
        </p:nvSpPr>
        <p:spPr>
          <a:xfrm>
            <a:off x="62712" y="1123949"/>
            <a:ext cx="8040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 </a:t>
            </a:r>
            <a:endParaRPr lang="ko-KR" altLang="en-US" sz="48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890BE8-A77F-D376-35B9-34DBCE94AB1C}"/>
              </a:ext>
            </a:extLst>
          </p:cNvPr>
          <p:cNvSpPr txBox="1"/>
          <p:nvPr/>
        </p:nvSpPr>
        <p:spPr>
          <a:xfrm>
            <a:off x="110728" y="1130212"/>
            <a:ext cx="804098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/>
              </a:rPr>
              <a:t>Overall</a:t>
            </a:r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/>
              </a:rPr>
              <a:t>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72613D-A798-DB2F-3E31-ECAED724BAC8}"/>
              </a:ext>
            </a:extLst>
          </p:cNvPr>
          <p:cNvSpPr txBox="1"/>
          <p:nvPr/>
        </p:nvSpPr>
        <p:spPr>
          <a:xfrm>
            <a:off x="1226513" y="251649"/>
            <a:ext cx="11678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Weight - </a:t>
            </a:r>
            <a:r>
              <a:rPr lang="en-US" altLang="ko-KR" sz="3200" err="1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Seyeon</a:t>
            </a:r>
            <a:endParaRPr lang="en-US" altLang="ko-KR" sz="32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6B0DCE4-B2F5-9CF9-77C7-4A2FEDED07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122562"/>
              </p:ext>
            </p:extLst>
          </p:nvPr>
        </p:nvGraphicFramePr>
        <p:xfrm>
          <a:off x="585612" y="2260620"/>
          <a:ext cx="6896100" cy="1057275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80288">
                  <a:extLst>
                    <a:ext uri="{9D8B030D-6E8A-4147-A177-3AD203B41FA5}">
                      <a16:colId xmlns:a16="http://schemas.microsoft.com/office/drawing/2014/main" val="2758759634"/>
                    </a:ext>
                  </a:extLst>
                </a:gridCol>
                <a:gridCol w="1980288">
                  <a:extLst>
                    <a:ext uri="{9D8B030D-6E8A-4147-A177-3AD203B41FA5}">
                      <a16:colId xmlns:a16="http://schemas.microsoft.com/office/drawing/2014/main" val="1763312402"/>
                    </a:ext>
                  </a:extLst>
                </a:gridCol>
                <a:gridCol w="1764488">
                  <a:extLst>
                    <a:ext uri="{9D8B030D-6E8A-4147-A177-3AD203B41FA5}">
                      <a16:colId xmlns:a16="http://schemas.microsoft.com/office/drawing/2014/main" val="131136154"/>
                    </a:ext>
                  </a:extLst>
                </a:gridCol>
                <a:gridCol w="1171036">
                  <a:extLst>
                    <a:ext uri="{9D8B030D-6E8A-4147-A177-3AD203B41FA5}">
                      <a16:colId xmlns:a16="http://schemas.microsoft.com/office/drawing/2014/main" val="1113856362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Step 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Financial Factor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Technological Factor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Service Factor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5445523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Financial Factor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599375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Technological Factor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0.333333333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5196567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Service Factor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0.333333333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0262022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1.533333333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4.333333333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59541962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09A2A68-260F-92D0-C1EB-324FB34EC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656164"/>
              </p:ext>
            </p:extLst>
          </p:nvPr>
        </p:nvGraphicFramePr>
        <p:xfrm>
          <a:off x="583400" y="3617306"/>
          <a:ext cx="8635999" cy="1057275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79744">
                  <a:extLst>
                    <a:ext uri="{9D8B030D-6E8A-4147-A177-3AD203B41FA5}">
                      <a16:colId xmlns:a16="http://schemas.microsoft.com/office/drawing/2014/main" val="25110923"/>
                    </a:ext>
                  </a:extLst>
                </a:gridCol>
                <a:gridCol w="1979744">
                  <a:extLst>
                    <a:ext uri="{9D8B030D-6E8A-4147-A177-3AD203B41FA5}">
                      <a16:colId xmlns:a16="http://schemas.microsoft.com/office/drawing/2014/main" val="680568773"/>
                    </a:ext>
                  </a:extLst>
                </a:gridCol>
                <a:gridCol w="1932154">
                  <a:extLst>
                    <a:ext uri="{9D8B030D-6E8A-4147-A177-3AD203B41FA5}">
                      <a16:colId xmlns:a16="http://schemas.microsoft.com/office/drawing/2014/main" val="55632754"/>
                    </a:ext>
                  </a:extLst>
                </a:gridCol>
                <a:gridCol w="1170714">
                  <a:extLst>
                    <a:ext uri="{9D8B030D-6E8A-4147-A177-3AD203B41FA5}">
                      <a16:colId xmlns:a16="http://schemas.microsoft.com/office/drawing/2014/main" val="2288945747"/>
                    </a:ext>
                  </a:extLst>
                </a:gridCol>
                <a:gridCol w="1573643">
                  <a:extLst>
                    <a:ext uri="{9D8B030D-6E8A-4147-A177-3AD203B41FA5}">
                      <a16:colId xmlns:a16="http://schemas.microsoft.com/office/drawing/2014/main" val="3034808377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Step 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Financial Factor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Technological Factor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Service Factor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Resulting Priorities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316016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Financial Factor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0.652173913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0.692307692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0.555555556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0.63334572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6602178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Technological Factor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0.217391304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0.230769231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0.333333333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0.260497956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229173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Service Factor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0.130434783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0.076923077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0.111111111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0.106156324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5275233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4837052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99B3DFF-2F86-5DDE-AE3E-AD091118F9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794906"/>
              </p:ext>
            </p:extLst>
          </p:nvPr>
        </p:nvGraphicFramePr>
        <p:xfrm>
          <a:off x="583400" y="4973992"/>
          <a:ext cx="8724900" cy="857250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80479">
                  <a:extLst>
                    <a:ext uri="{9D8B030D-6E8A-4147-A177-3AD203B41FA5}">
                      <a16:colId xmlns:a16="http://schemas.microsoft.com/office/drawing/2014/main" val="3005483409"/>
                    </a:ext>
                  </a:extLst>
                </a:gridCol>
                <a:gridCol w="1980479">
                  <a:extLst>
                    <a:ext uri="{9D8B030D-6E8A-4147-A177-3AD203B41FA5}">
                      <a16:colId xmlns:a16="http://schemas.microsoft.com/office/drawing/2014/main" val="2658822560"/>
                    </a:ext>
                  </a:extLst>
                </a:gridCol>
                <a:gridCol w="1764658">
                  <a:extLst>
                    <a:ext uri="{9D8B030D-6E8A-4147-A177-3AD203B41FA5}">
                      <a16:colId xmlns:a16="http://schemas.microsoft.com/office/drawing/2014/main" val="4090456662"/>
                    </a:ext>
                  </a:extLst>
                </a:gridCol>
                <a:gridCol w="1171149">
                  <a:extLst>
                    <a:ext uri="{9D8B030D-6E8A-4147-A177-3AD203B41FA5}">
                      <a16:colId xmlns:a16="http://schemas.microsoft.com/office/drawing/2014/main" val="1600956927"/>
                    </a:ext>
                  </a:extLst>
                </a:gridCol>
                <a:gridCol w="1828135">
                  <a:extLst>
                    <a:ext uri="{9D8B030D-6E8A-4147-A177-3AD203B41FA5}">
                      <a16:colId xmlns:a16="http://schemas.microsoft.com/office/drawing/2014/main" val="370191872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Step 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Financial Factor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Technological Factor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Service Factor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Weighted Sum Vector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0225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Financial Factor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0.63334572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0.781493868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0.530781618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1.945621206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5611449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Technological Factor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0.21111524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0.260497956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0.318468971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0.790082167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8155121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Service Factor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0.126669144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0.086832652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0.106156324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0.31965812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29966802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93D38C5-ACD2-8BFF-ACDB-54B8D2362B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164229"/>
              </p:ext>
            </p:extLst>
          </p:nvPr>
        </p:nvGraphicFramePr>
        <p:xfrm>
          <a:off x="8089100" y="2260620"/>
          <a:ext cx="3962400" cy="1076325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057909749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1868328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Step 4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Consistency Vector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162194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Financial Factor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3.071973401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365846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Technological Factor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3.032968775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4547198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Service Factor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3.011201867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385400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Lambda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3.038714681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80751294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E9EAFE3-1384-6A67-344E-8FC8851E43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513499"/>
              </p:ext>
            </p:extLst>
          </p:nvPr>
        </p:nvGraphicFramePr>
        <p:xfrm>
          <a:off x="9308300" y="3617306"/>
          <a:ext cx="2743200" cy="638175"/>
        </p:xfrm>
        <a:graphic>
          <a:graphicData uri="http://schemas.openxmlformats.org/drawingml/2006/table">
            <a:tbl>
              <a:tblPr firstCol="1">
                <a:tableStyleId>{21E4AEA4-8DFA-4A89-87EB-49C32662AFE0}</a:tableStyleId>
              </a:tblPr>
              <a:tblGrid>
                <a:gridCol w="1170221">
                  <a:extLst>
                    <a:ext uri="{9D8B030D-6E8A-4147-A177-3AD203B41FA5}">
                      <a16:colId xmlns:a16="http://schemas.microsoft.com/office/drawing/2014/main" val="3207715634"/>
                    </a:ext>
                  </a:extLst>
                </a:gridCol>
                <a:gridCol w="1572979">
                  <a:extLst>
                    <a:ext uri="{9D8B030D-6E8A-4147-A177-3AD203B41FA5}">
                      <a16:colId xmlns:a16="http://schemas.microsoft.com/office/drawing/2014/main" val="3252394264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CI of all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0.01935734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3734839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CR of all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0.033374725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9885507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RI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9551453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4D63F51-88A2-B8D4-5744-A0A3DC3A75BF}"/>
              </a:ext>
            </a:extLst>
          </p:cNvPr>
          <p:cNvSpPr txBox="1"/>
          <p:nvPr/>
        </p:nvSpPr>
        <p:spPr>
          <a:xfrm>
            <a:off x="2793401" y="1554935"/>
            <a:ext cx="561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+mj-lt"/>
              </a:rPr>
              <a:t>Financial &gt; Technological &gt; Service</a:t>
            </a:r>
            <a:endParaRPr lang="ko-KR" altLang="en-US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30456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F4C64A2-9982-4FCB-EB3A-801DE56712D1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35AE9-9238-E41B-EB82-8E1FFB6FE388}"/>
              </a:ext>
            </a:extLst>
          </p:cNvPr>
          <p:cNvSpPr txBox="1"/>
          <p:nvPr/>
        </p:nvSpPr>
        <p:spPr>
          <a:xfrm>
            <a:off x="1346254" y="-3882"/>
            <a:ext cx="184731" cy="110799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US" altLang="ko-KR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EE480-B10A-38B7-E299-24D19B927F97}"/>
              </a:ext>
            </a:extLst>
          </p:cNvPr>
          <p:cNvSpPr txBox="1"/>
          <p:nvPr/>
        </p:nvSpPr>
        <p:spPr>
          <a:xfrm>
            <a:off x="62712" y="175313"/>
            <a:ext cx="5229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2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B60FAA-0620-8817-8E4B-8B6C1C36A284}"/>
              </a:ext>
            </a:extLst>
          </p:cNvPr>
          <p:cNvSpPr txBox="1"/>
          <p:nvPr/>
        </p:nvSpPr>
        <p:spPr>
          <a:xfrm>
            <a:off x="62712" y="1123949"/>
            <a:ext cx="8040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 </a:t>
            </a:r>
            <a:endParaRPr lang="ko-KR" altLang="en-US" sz="48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890BE8-A77F-D376-35B9-34DBCE94AB1C}"/>
              </a:ext>
            </a:extLst>
          </p:cNvPr>
          <p:cNvSpPr txBox="1"/>
          <p:nvPr/>
        </p:nvSpPr>
        <p:spPr>
          <a:xfrm>
            <a:off x="110728" y="1130212"/>
            <a:ext cx="804098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/>
              </a:rPr>
              <a:t>Overall</a:t>
            </a:r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/>
              </a:rPr>
              <a:t>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72613D-A798-DB2F-3E31-ECAED724BAC8}"/>
              </a:ext>
            </a:extLst>
          </p:cNvPr>
          <p:cNvSpPr txBox="1"/>
          <p:nvPr/>
        </p:nvSpPr>
        <p:spPr>
          <a:xfrm>
            <a:off x="1226513" y="251649"/>
            <a:ext cx="11678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Weight – </a:t>
            </a:r>
            <a:r>
              <a:rPr lang="en-US" altLang="ko-KR" sz="3200" err="1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Insun</a:t>
            </a:r>
            <a:endParaRPr lang="en-US" altLang="ko-KR" sz="32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37D1159-D63E-4C4C-9ADC-CEC4133FB1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184136"/>
              </p:ext>
            </p:extLst>
          </p:nvPr>
        </p:nvGraphicFramePr>
        <p:xfrm>
          <a:off x="470054" y="2250116"/>
          <a:ext cx="7226300" cy="1047750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1231455508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857448149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2844139983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29488874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Step 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Financial Factor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Technological Factor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Service Factor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4377769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Financial Factor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2935266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Technological Factor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6090451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Service Factor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0.166666667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5346069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3.166666667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49208792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799981D-0686-4954-1C00-3C7B342FB5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347130"/>
              </p:ext>
            </p:extLst>
          </p:nvPr>
        </p:nvGraphicFramePr>
        <p:xfrm>
          <a:off x="470054" y="3586773"/>
          <a:ext cx="8826501" cy="1047750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79776">
                  <a:extLst>
                    <a:ext uri="{9D8B030D-6E8A-4147-A177-3AD203B41FA5}">
                      <a16:colId xmlns:a16="http://schemas.microsoft.com/office/drawing/2014/main" val="2802274998"/>
                    </a:ext>
                  </a:extLst>
                </a:gridCol>
                <a:gridCol w="1979776">
                  <a:extLst>
                    <a:ext uri="{9D8B030D-6E8A-4147-A177-3AD203B41FA5}">
                      <a16:colId xmlns:a16="http://schemas.microsoft.com/office/drawing/2014/main" val="4237459903"/>
                    </a:ext>
                  </a:extLst>
                </a:gridCol>
                <a:gridCol w="2297047">
                  <a:extLst>
                    <a:ext uri="{9D8B030D-6E8A-4147-A177-3AD203B41FA5}">
                      <a16:colId xmlns:a16="http://schemas.microsoft.com/office/drawing/2014/main" val="4110211668"/>
                    </a:ext>
                  </a:extLst>
                </a:gridCol>
                <a:gridCol w="1094588">
                  <a:extLst>
                    <a:ext uri="{9D8B030D-6E8A-4147-A177-3AD203B41FA5}">
                      <a16:colId xmlns:a16="http://schemas.microsoft.com/office/drawing/2014/main" val="2145735773"/>
                    </a:ext>
                  </a:extLst>
                </a:gridCol>
                <a:gridCol w="1475314">
                  <a:extLst>
                    <a:ext uri="{9D8B030D-6E8A-4147-A177-3AD203B41FA5}">
                      <a16:colId xmlns:a16="http://schemas.microsoft.com/office/drawing/2014/main" val="287621682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Step 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Financial Factor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Technological Factor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Service Factor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Resulting Priorities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775765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Financial Factor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0.588235294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0.631578947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0.416666667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0.545493636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122326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Technological Factor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0.294117647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0.315789474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0.36996904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1580612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Service Factor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0.117647059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0.052631579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0.083333333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0.084537324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8500967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16154429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AEB33A65-6AD1-7CA7-B3DB-CF670A177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160414"/>
              </p:ext>
            </p:extLst>
          </p:nvPr>
        </p:nvGraphicFramePr>
        <p:xfrm>
          <a:off x="470054" y="4923430"/>
          <a:ext cx="8928100" cy="838200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365576239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504752487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2323211483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698843695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125855043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Step 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Financial Factor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Technological Factor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Service Factor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Weighted Sum Vector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39087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Financial Factor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0.545493636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0.73993808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0.422686619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1.708118335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36906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Technological Factor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0.272746818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0.36996904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0.507223942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1.1499398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4469697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Service Factor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0.109098727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0.061661507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0.084537324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0.255297558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62910290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5714634-B22B-FED1-7049-1D2DC0EC0D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650994"/>
              </p:ext>
            </p:extLst>
          </p:nvPr>
        </p:nvGraphicFramePr>
        <p:xfrm>
          <a:off x="8001154" y="2250116"/>
          <a:ext cx="3962400" cy="1047750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191452794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31754998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Step 4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Consistency Vector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967911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Financial Factor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3.131325871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640156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Technological Factor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3.108205486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4161374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Service Factor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3.019938962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2786944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Lambda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3.086490106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56829120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42D8D669-BBA9-5DC8-82CF-516C8A82E2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560392"/>
              </p:ext>
            </p:extLst>
          </p:nvPr>
        </p:nvGraphicFramePr>
        <p:xfrm>
          <a:off x="9398154" y="3586773"/>
          <a:ext cx="2565400" cy="628650"/>
        </p:xfrm>
        <a:graphic>
          <a:graphicData uri="http://schemas.openxmlformats.org/drawingml/2006/table">
            <a:tbl>
              <a:tblPr firstCol="1">
                <a:tableStyleId>{21E4AEA4-8DFA-4A89-87EB-49C32662AFE0}</a:tableStyleId>
              </a:tblPr>
              <a:tblGrid>
                <a:gridCol w="1092670">
                  <a:extLst>
                    <a:ext uri="{9D8B030D-6E8A-4147-A177-3AD203B41FA5}">
                      <a16:colId xmlns:a16="http://schemas.microsoft.com/office/drawing/2014/main" val="3865696322"/>
                    </a:ext>
                  </a:extLst>
                </a:gridCol>
                <a:gridCol w="1472730">
                  <a:extLst>
                    <a:ext uri="{9D8B030D-6E8A-4147-A177-3AD203B41FA5}">
                      <a16:colId xmlns:a16="http://schemas.microsoft.com/office/drawing/2014/main" val="2714510769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CI of all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0.043245053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1321548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CR of all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0.074560437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2136395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RI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6468591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30C0157-80CC-0274-03C7-A59A20F71CB7}"/>
              </a:ext>
            </a:extLst>
          </p:cNvPr>
          <p:cNvSpPr txBox="1"/>
          <p:nvPr/>
        </p:nvSpPr>
        <p:spPr>
          <a:xfrm>
            <a:off x="3028533" y="1526781"/>
            <a:ext cx="561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+mj-lt"/>
              </a:rPr>
              <a:t>Financial &gt; Technological &gt; Service</a:t>
            </a:r>
            <a:endParaRPr lang="ko-KR" altLang="en-US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32489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B9EF4541-B61C-EF77-CD66-C798C80F09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2238107"/>
              </p:ext>
            </p:extLst>
          </p:nvPr>
        </p:nvGraphicFramePr>
        <p:xfrm>
          <a:off x="751835" y="1879838"/>
          <a:ext cx="10920056" cy="4641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B4B0658D-093D-393C-D28D-88BC0463474D}"/>
              </a:ext>
            </a:extLst>
          </p:cNvPr>
          <p:cNvGrpSpPr/>
          <p:nvPr/>
        </p:nvGrpSpPr>
        <p:grpSpPr>
          <a:xfrm>
            <a:off x="153730" y="-238125"/>
            <a:ext cx="4392870" cy="1015663"/>
            <a:chOff x="-73884" y="1899589"/>
            <a:chExt cx="4392870" cy="101566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B1889E-1AD9-1AB0-C460-D878CC3BEDD4}"/>
                </a:ext>
              </a:extLst>
            </p:cNvPr>
            <p:cNvSpPr txBox="1"/>
            <p:nvPr/>
          </p:nvSpPr>
          <p:spPr>
            <a:xfrm>
              <a:off x="481076" y="1899589"/>
              <a:ext cx="383791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>
                  <a:solidFill>
                    <a:schemeClr val="bg1">
                      <a:lumMod val="85000"/>
                    </a:schemeClr>
                  </a:solidFill>
                  <a:latin typeface="Montserrat ExtraBold" pitchFamily="2" charset="0"/>
                </a:rPr>
                <a:t>Our Item</a:t>
              </a:r>
              <a:endParaRPr lang="ko-KR" altLang="en-US" sz="6000">
                <a:solidFill>
                  <a:schemeClr val="bg1">
                    <a:lumMod val="85000"/>
                  </a:schemeClr>
                </a:solidFill>
                <a:latin typeface="Montserrat ExtraBold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369629-CF61-74DB-8477-5E2C32653FC6}"/>
                </a:ext>
              </a:extLst>
            </p:cNvPr>
            <p:cNvSpPr txBox="1"/>
            <p:nvPr/>
          </p:nvSpPr>
          <p:spPr>
            <a:xfrm>
              <a:off x="-73884" y="2053477"/>
              <a:ext cx="55496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>
                  <a:solidFill>
                    <a:schemeClr val="bg1">
                      <a:lumMod val="85000"/>
                    </a:schemeClr>
                  </a:solidFill>
                  <a:latin typeface="Montserrat Black" pitchFamily="2" charset="0"/>
                </a:rPr>
                <a:t>1.</a:t>
              </a:r>
              <a:endParaRPr lang="ko-KR" altLang="en-US" sz="4000">
                <a:solidFill>
                  <a:schemeClr val="bg1">
                    <a:lumMod val="85000"/>
                  </a:schemeClr>
                </a:solidFill>
                <a:latin typeface="Montserrat Black" pitchFamily="2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92C4996-2258-C7E8-AC01-6A20E4D27024}"/>
              </a:ext>
            </a:extLst>
          </p:cNvPr>
          <p:cNvSpPr txBox="1"/>
          <p:nvPr/>
        </p:nvSpPr>
        <p:spPr>
          <a:xfrm>
            <a:off x="431210" y="118605"/>
            <a:ext cx="60203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>
                <a:latin typeface="Montserrat ExtraBold" pitchFamily="2" charset="0"/>
              </a:rPr>
              <a:t>About Co-Sub</a:t>
            </a:r>
            <a:endParaRPr lang="ko-KR" altLang="en-US" sz="6000">
              <a:latin typeface="Montserrat ExtraBold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74514F-FE21-36F3-31CD-4C4791FB94A5}"/>
              </a:ext>
            </a:extLst>
          </p:cNvPr>
          <p:cNvSpPr txBox="1"/>
          <p:nvPr/>
        </p:nvSpPr>
        <p:spPr>
          <a:xfrm>
            <a:off x="0" y="1141908"/>
            <a:ext cx="37016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Overview</a:t>
            </a:r>
            <a:endParaRPr lang="ko-KR" altLang="en-US" sz="54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0C4936-663A-14CD-9DDB-E0A306F5134F}"/>
              </a:ext>
            </a:extLst>
          </p:cNvPr>
          <p:cNvSpPr txBox="1"/>
          <p:nvPr/>
        </p:nvSpPr>
        <p:spPr>
          <a:xfrm>
            <a:off x="1269762" y="3829328"/>
            <a:ext cx="305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Montserrat ExtraBold" pitchFamily="2" charset="0"/>
              </a:rPr>
              <a:t>1</a:t>
            </a:r>
            <a:endParaRPr lang="ko-KR" altLang="en-US">
              <a:latin typeface="Montserrat ExtraBold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1351AC-B7F4-9DA5-2CB9-828082F19DF4}"/>
              </a:ext>
            </a:extLst>
          </p:cNvPr>
          <p:cNvSpPr txBox="1"/>
          <p:nvPr/>
        </p:nvSpPr>
        <p:spPr>
          <a:xfrm>
            <a:off x="4780280" y="1581546"/>
            <a:ext cx="388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Montserrat ExtraBold" pitchFamily="2" charset="0"/>
              </a:rPr>
              <a:t>2 </a:t>
            </a:r>
            <a:endParaRPr lang="ko-KR" altLang="en-US" sz="1800">
              <a:latin typeface="Montserrat ExtraBold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89088C-FB47-5652-7D1A-6A68F6943DCD}"/>
              </a:ext>
            </a:extLst>
          </p:cNvPr>
          <p:cNvSpPr txBox="1"/>
          <p:nvPr/>
        </p:nvSpPr>
        <p:spPr>
          <a:xfrm>
            <a:off x="8204200" y="3825231"/>
            <a:ext cx="342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Montserrat ExtraBold" pitchFamily="2" charset="0"/>
              </a:rPr>
              <a:t>3</a:t>
            </a:r>
            <a:endParaRPr lang="ko-KR" altLang="en-US" sz="1800">
              <a:latin typeface="Montserrat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383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F4C64A2-9982-4FCB-EB3A-801DE56712D1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35AE9-9238-E41B-EB82-8E1FFB6FE388}"/>
              </a:ext>
            </a:extLst>
          </p:cNvPr>
          <p:cNvSpPr txBox="1"/>
          <p:nvPr/>
        </p:nvSpPr>
        <p:spPr>
          <a:xfrm>
            <a:off x="1346254" y="-3882"/>
            <a:ext cx="184731" cy="110799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US" altLang="ko-KR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EE480-B10A-38B7-E299-24D19B927F97}"/>
              </a:ext>
            </a:extLst>
          </p:cNvPr>
          <p:cNvSpPr txBox="1"/>
          <p:nvPr/>
        </p:nvSpPr>
        <p:spPr>
          <a:xfrm>
            <a:off x="62712" y="175313"/>
            <a:ext cx="5229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2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B60FAA-0620-8817-8E4B-8B6C1C36A284}"/>
              </a:ext>
            </a:extLst>
          </p:cNvPr>
          <p:cNvSpPr txBox="1"/>
          <p:nvPr/>
        </p:nvSpPr>
        <p:spPr>
          <a:xfrm>
            <a:off x="62712" y="1123949"/>
            <a:ext cx="8040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 </a:t>
            </a:r>
            <a:endParaRPr lang="ko-KR" altLang="en-US" sz="48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890BE8-A77F-D376-35B9-34DBCE94AB1C}"/>
              </a:ext>
            </a:extLst>
          </p:cNvPr>
          <p:cNvSpPr txBox="1"/>
          <p:nvPr/>
        </p:nvSpPr>
        <p:spPr>
          <a:xfrm>
            <a:off x="110728" y="1130212"/>
            <a:ext cx="804098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/>
              </a:rPr>
              <a:t>Overall</a:t>
            </a:r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/>
              </a:rPr>
              <a:t>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72613D-A798-DB2F-3E31-ECAED724BAC8}"/>
              </a:ext>
            </a:extLst>
          </p:cNvPr>
          <p:cNvSpPr txBox="1"/>
          <p:nvPr/>
        </p:nvSpPr>
        <p:spPr>
          <a:xfrm>
            <a:off x="1226513" y="251649"/>
            <a:ext cx="11678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Weight – </a:t>
            </a:r>
            <a:r>
              <a:rPr lang="en-US" altLang="ko-KR" sz="3200" err="1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Jeongyun</a:t>
            </a:r>
            <a:endParaRPr lang="en-US" altLang="ko-KR" sz="32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E5D6DC0-9514-B2D4-02B8-B2D7953F50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249281"/>
              </p:ext>
            </p:extLst>
          </p:nvPr>
        </p:nvGraphicFramePr>
        <p:xfrm>
          <a:off x="324162" y="2242471"/>
          <a:ext cx="7226300" cy="1047750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162695989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090286462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3254900379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1393984404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Step 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Financial Factor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Technological Factor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Service Factor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0551149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Financial Factor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032440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Technological Factor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0.142857143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773946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Service Factor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3331503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1.342857143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62503877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1A58F52-82F1-7FEC-E83B-870FB8EB4C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01705"/>
              </p:ext>
            </p:extLst>
          </p:nvPr>
        </p:nvGraphicFramePr>
        <p:xfrm>
          <a:off x="324162" y="3567780"/>
          <a:ext cx="8826501" cy="1047750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79776">
                  <a:extLst>
                    <a:ext uri="{9D8B030D-6E8A-4147-A177-3AD203B41FA5}">
                      <a16:colId xmlns:a16="http://schemas.microsoft.com/office/drawing/2014/main" val="568231552"/>
                    </a:ext>
                  </a:extLst>
                </a:gridCol>
                <a:gridCol w="1979776">
                  <a:extLst>
                    <a:ext uri="{9D8B030D-6E8A-4147-A177-3AD203B41FA5}">
                      <a16:colId xmlns:a16="http://schemas.microsoft.com/office/drawing/2014/main" val="200006915"/>
                    </a:ext>
                  </a:extLst>
                </a:gridCol>
                <a:gridCol w="2297047">
                  <a:extLst>
                    <a:ext uri="{9D8B030D-6E8A-4147-A177-3AD203B41FA5}">
                      <a16:colId xmlns:a16="http://schemas.microsoft.com/office/drawing/2014/main" val="2253538042"/>
                    </a:ext>
                  </a:extLst>
                </a:gridCol>
                <a:gridCol w="1094588">
                  <a:extLst>
                    <a:ext uri="{9D8B030D-6E8A-4147-A177-3AD203B41FA5}">
                      <a16:colId xmlns:a16="http://schemas.microsoft.com/office/drawing/2014/main" val="4168240352"/>
                    </a:ext>
                  </a:extLst>
                </a:gridCol>
                <a:gridCol w="1475314">
                  <a:extLst>
                    <a:ext uri="{9D8B030D-6E8A-4147-A177-3AD203B41FA5}">
                      <a16:colId xmlns:a16="http://schemas.microsoft.com/office/drawing/2014/main" val="178884696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Step 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Financial Factor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Technological Factor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Service Factor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Resulting Priorities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298261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Financial Factor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0.744680851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0.769230769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0.73797054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242841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Technological Factor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0.106382979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0.076923077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0.094435352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2480116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Service Factor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0.14893617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0.153846154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0.167594108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5831683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54157859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D4F1AE1-3F9C-C9E5-3230-D56B3C27E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933449"/>
              </p:ext>
            </p:extLst>
          </p:nvPr>
        </p:nvGraphicFramePr>
        <p:xfrm>
          <a:off x="324162" y="4893089"/>
          <a:ext cx="8928100" cy="838200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1548613325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716949397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3103115485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1916180221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294241561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Step 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Financial Factor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Technological Factor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Service Factor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Weighted Sum Vector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8536984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Financial Factor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0.73797054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0.661047463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0.83797054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2.236988543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7116486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Technological Factor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0.105424363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0.094435352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0.083797054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0.283656769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29211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Service Factor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0.147594108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0.188870704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0.167594108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0.50405892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96268983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6BD578E-70CC-13D7-97A9-AE5AE6141F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857955"/>
              </p:ext>
            </p:extLst>
          </p:nvPr>
        </p:nvGraphicFramePr>
        <p:xfrm>
          <a:off x="7905438" y="2248734"/>
          <a:ext cx="3962400" cy="1047750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1622541414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31266998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Step 4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Consistency Vector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8299832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Financial Factor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3.031270792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2006397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Technological Factor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3.003713791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286236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Service Factor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3.007617188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2932958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Lambda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3.01420059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8082193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9EB93AB-598B-D1C8-2BEE-F950389431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558161"/>
              </p:ext>
            </p:extLst>
          </p:nvPr>
        </p:nvGraphicFramePr>
        <p:xfrm>
          <a:off x="9302438" y="3561517"/>
          <a:ext cx="2565400" cy="628650"/>
        </p:xfrm>
        <a:graphic>
          <a:graphicData uri="http://schemas.openxmlformats.org/drawingml/2006/table">
            <a:tbl>
              <a:tblPr firstCol="1">
                <a:tableStyleId>{21E4AEA4-8DFA-4A89-87EB-49C32662AFE0}</a:tableStyleId>
              </a:tblPr>
              <a:tblGrid>
                <a:gridCol w="1092670">
                  <a:extLst>
                    <a:ext uri="{9D8B030D-6E8A-4147-A177-3AD203B41FA5}">
                      <a16:colId xmlns:a16="http://schemas.microsoft.com/office/drawing/2014/main" val="1040581768"/>
                    </a:ext>
                  </a:extLst>
                </a:gridCol>
                <a:gridCol w="1472730">
                  <a:extLst>
                    <a:ext uri="{9D8B030D-6E8A-4147-A177-3AD203B41FA5}">
                      <a16:colId xmlns:a16="http://schemas.microsoft.com/office/drawing/2014/main" val="4197584549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CI of all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0.007100295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902150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CR of all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0.012241888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1864973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RI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8243536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6A714BD-A7BB-4E0A-A54C-B4A43BA05A26}"/>
              </a:ext>
            </a:extLst>
          </p:cNvPr>
          <p:cNvSpPr txBox="1"/>
          <p:nvPr/>
        </p:nvSpPr>
        <p:spPr>
          <a:xfrm>
            <a:off x="2793401" y="1554935"/>
            <a:ext cx="561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+mj-lt"/>
              </a:rPr>
              <a:t>Financial &gt; Service &gt; Technological</a:t>
            </a:r>
            <a:endParaRPr lang="ko-KR" altLang="en-US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37823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F4C64A2-9982-4FCB-EB3A-801DE56712D1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EE480-B10A-38B7-E299-24D19B927F97}"/>
              </a:ext>
            </a:extLst>
          </p:cNvPr>
          <p:cNvSpPr txBox="1"/>
          <p:nvPr/>
        </p:nvSpPr>
        <p:spPr>
          <a:xfrm>
            <a:off x="62712" y="175313"/>
            <a:ext cx="522900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B60FAA-0620-8817-8E4B-8B6C1C36A284}"/>
              </a:ext>
            </a:extLst>
          </p:cNvPr>
          <p:cNvSpPr txBox="1"/>
          <p:nvPr/>
        </p:nvSpPr>
        <p:spPr>
          <a:xfrm>
            <a:off x="62712" y="1123949"/>
            <a:ext cx="3546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Financial</a:t>
            </a:r>
            <a:endParaRPr lang="ko-KR" altLang="en-US" sz="48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C70D71-9ED4-A1B4-375B-A28033E2A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785" y="4617350"/>
            <a:ext cx="9612066" cy="1571844"/>
          </a:xfrm>
          <a:prstGeom prst="rect">
            <a:avLst/>
          </a:prstGeom>
        </p:spPr>
      </p:pic>
      <p:pic>
        <p:nvPicPr>
          <p:cNvPr id="3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F862B88-432A-5FD4-4A94-673AAC9BA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855" y="1462032"/>
            <a:ext cx="4186382" cy="1347754"/>
          </a:xfrm>
          <a:prstGeom prst="rect">
            <a:avLst/>
          </a:prstGeom>
        </p:spPr>
      </p:pic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F22D06B-D176-A162-69C0-80E5F2D54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400" y="3013062"/>
            <a:ext cx="10190018" cy="12821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6574F8-4D2A-7F71-AEC4-C5E8A175EDF7}"/>
              </a:ext>
            </a:extLst>
          </p:cNvPr>
          <p:cNvSpPr txBox="1"/>
          <p:nvPr/>
        </p:nvSpPr>
        <p:spPr>
          <a:xfrm>
            <a:off x="1226513" y="251649"/>
            <a:ext cx="11678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Weight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5113508-1286-3512-BCA9-4E41601184A1}"/>
              </a:ext>
            </a:extLst>
          </p:cNvPr>
          <p:cNvCxnSpPr/>
          <p:nvPr/>
        </p:nvCxnSpPr>
        <p:spPr>
          <a:xfrm>
            <a:off x="1243785" y="4213781"/>
            <a:ext cx="267721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0337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F4C64A2-9982-4FCB-EB3A-801DE56712D1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35AE9-9238-E41B-EB82-8E1FFB6FE388}"/>
              </a:ext>
            </a:extLst>
          </p:cNvPr>
          <p:cNvSpPr txBox="1"/>
          <p:nvPr/>
        </p:nvSpPr>
        <p:spPr>
          <a:xfrm>
            <a:off x="1346254" y="-3882"/>
            <a:ext cx="184731" cy="110799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US" altLang="ko-KR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EE480-B10A-38B7-E299-24D19B927F97}"/>
              </a:ext>
            </a:extLst>
          </p:cNvPr>
          <p:cNvSpPr txBox="1"/>
          <p:nvPr/>
        </p:nvSpPr>
        <p:spPr>
          <a:xfrm>
            <a:off x="62712" y="175313"/>
            <a:ext cx="5229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2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B60FAA-0620-8817-8E4B-8B6C1C36A284}"/>
              </a:ext>
            </a:extLst>
          </p:cNvPr>
          <p:cNvSpPr txBox="1"/>
          <p:nvPr/>
        </p:nvSpPr>
        <p:spPr>
          <a:xfrm>
            <a:off x="62712" y="1123949"/>
            <a:ext cx="8040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 </a:t>
            </a:r>
            <a:endParaRPr lang="ko-KR" altLang="en-US" sz="48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890BE8-A77F-D376-35B9-34DBCE94AB1C}"/>
              </a:ext>
            </a:extLst>
          </p:cNvPr>
          <p:cNvSpPr txBox="1"/>
          <p:nvPr/>
        </p:nvSpPr>
        <p:spPr>
          <a:xfrm>
            <a:off x="215112" y="1276349"/>
            <a:ext cx="804098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/>
              </a:rPr>
              <a:t>Technological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505574-1703-094C-6EA7-20CE9A61EA7C}"/>
              </a:ext>
            </a:extLst>
          </p:cNvPr>
          <p:cNvSpPr txBox="1"/>
          <p:nvPr/>
        </p:nvSpPr>
        <p:spPr>
          <a:xfrm>
            <a:off x="1226513" y="251649"/>
            <a:ext cx="10965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Weight - </a:t>
            </a:r>
            <a:r>
              <a:rPr lang="en-US" altLang="ko-KR" sz="3200" err="1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Seyeon</a:t>
            </a:r>
            <a:endParaRPr lang="en-US" altLang="ko-KR" sz="32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CBA3433-517F-0475-DA6D-5858EB3F5273}"/>
              </a:ext>
            </a:extLst>
          </p:cNvPr>
          <p:cNvGraphicFramePr>
            <a:graphicFrameLocks noGrp="1"/>
          </p:cNvGraphicFramePr>
          <p:nvPr/>
        </p:nvGraphicFramePr>
        <p:xfrm>
          <a:off x="585612" y="2242471"/>
          <a:ext cx="6896100" cy="1057275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80288">
                  <a:extLst>
                    <a:ext uri="{9D8B030D-6E8A-4147-A177-3AD203B41FA5}">
                      <a16:colId xmlns:a16="http://schemas.microsoft.com/office/drawing/2014/main" val="2605923037"/>
                    </a:ext>
                  </a:extLst>
                </a:gridCol>
                <a:gridCol w="1980288">
                  <a:extLst>
                    <a:ext uri="{9D8B030D-6E8A-4147-A177-3AD203B41FA5}">
                      <a16:colId xmlns:a16="http://schemas.microsoft.com/office/drawing/2014/main" val="199928652"/>
                    </a:ext>
                  </a:extLst>
                </a:gridCol>
                <a:gridCol w="1764488">
                  <a:extLst>
                    <a:ext uri="{9D8B030D-6E8A-4147-A177-3AD203B41FA5}">
                      <a16:colId xmlns:a16="http://schemas.microsoft.com/office/drawing/2014/main" val="356047116"/>
                    </a:ext>
                  </a:extLst>
                </a:gridCol>
                <a:gridCol w="1171036">
                  <a:extLst>
                    <a:ext uri="{9D8B030D-6E8A-4147-A177-3AD203B41FA5}">
                      <a16:colId xmlns:a16="http://schemas.microsoft.com/office/drawing/2014/main" val="225287887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Step 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Security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Opimize AI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Data Analysis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767650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Security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0.166666667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0.25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4131587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Opimize AI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1048267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Data Analysis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5656920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1.666666667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3.25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2551010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3A50BDE-2374-6BDC-6FE0-4F9985CCD5F4}"/>
              </a:ext>
            </a:extLst>
          </p:cNvPr>
          <p:cNvGraphicFramePr>
            <a:graphicFrameLocks noGrp="1"/>
          </p:cNvGraphicFramePr>
          <p:nvPr/>
        </p:nvGraphicFramePr>
        <p:xfrm>
          <a:off x="585612" y="3557982"/>
          <a:ext cx="8635999" cy="1057275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79744">
                  <a:extLst>
                    <a:ext uri="{9D8B030D-6E8A-4147-A177-3AD203B41FA5}">
                      <a16:colId xmlns:a16="http://schemas.microsoft.com/office/drawing/2014/main" val="279863396"/>
                    </a:ext>
                  </a:extLst>
                </a:gridCol>
                <a:gridCol w="1979744">
                  <a:extLst>
                    <a:ext uri="{9D8B030D-6E8A-4147-A177-3AD203B41FA5}">
                      <a16:colId xmlns:a16="http://schemas.microsoft.com/office/drawing/2014/main" val="2433157421"/>
                    </a:ext>
                  </a:extLst>
                </a:gridCol>
                <a:gridCol w="1932154">
                  <a:extLst>
                    <a:ext uri="{9D8B030D-6E8A-4147-A177-3AD203B41FA5}">
                      <a16:colId xmlns:a16="http://schemas.microsoft.com/office/drawing/2014/main" val="2502320024"/>
                    </a:ext>
                  </a:extLst>
                </a:gridCol>
                <a:gridCol w="1170714">
                  <a:extLst>
                    <a:ext uri="{9D8B030D-6E8A-4147-A177-3AD203B41FA5}">
                      <a16:colId xmlns:a16="http://schemas.microsoft.com/office/drawing/2014/main" val="1902853072"/>
                    </a:ext>
                  </a:extLst>
                </a:gridCol>
                <a:gridCol w="1573643">
                  <a:extLst>
                    <a:ext uri="{9D8B030D-6E8A-4147-A177-3AD203B41FA5}">
                      <a16:colId xmlns:a16="http://schemas.microsoft.com/office/drawing/2014/main" val="301110804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Step 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Security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Opimize AI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Data Analysis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Resulting Priorities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575647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Security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0.090909091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0.076923077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0.089277389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519937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Opimize AI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0.545454545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0.615384615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0.586946387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0986929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Data Analysis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0.363636364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0.307692308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0.323776224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7576088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9826212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86657A1-DC68-BC7A-BEB1-2529F110B899}"/>
              </a:ext>
            </a:extLst>
          </p:cNvPr>
          <p:cNvGraphicFramePr>
            <a:graphicFrameLocks noGrp="1"/>
          </p:cNvGraphicFramePr>
          <p:nvPr/>
        </p:nvGraphicFramePr>
        <p:xfrm>
          <a:off x="585612" y="4876801"/>
          <a:ext cx="8724900" cy="857250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80479">
                  <a:extLst>
                    <a:ext uri="{9D8B030D-6E8A-4147-A177-3AD203B41FA5}">
                      <a16:colId xmlns:a16="http://schemas.microsoft.com/office/drawing/2014/main" val="3310979852"/>
                    </a:ext>
                  </a:extLst>
                </a:gridCol>
                <a:gridCol w="1980479">
                  <a:extLst>
                    <a:ext uri="{9D8B030D-6E8A-4147-A177-3AD203B41FA5}">
                      <a16:colId xmlns:a16="http://schemas.microsoft.com/office/drawing/2014/main" val="1432945464"/>
                    </a:ext>
                  </a:extLst>
                </a:gridCol>
                <a:gridCol w="1764658">
                  <a:extLst>
                    <a:ext uri="{9D8B030D-6E8A-4147-A177-3AD203B41FA5}">
                      <a16:colId xmlns:a16="http://schemas.microsoft.com/office/drawing/2014/main" val="2016627421"/>
                    </a:ext>
                  </a:extLst>
                </a:gridCol>
                <a:gridCol w="1171149">
                  <a:extLst>
                    <a:ext uri="{9D8B030D-6E8A-4147-A177-3AD203B41FA5}">
                      <a16:colId xmlns:a16="http://schemas.microsoft.com/office/drawing/2014/main" val="3516051917"/>
                    </a:ext>
                  </a:extLst>
                </a:gridCol>
                <a:gridCol w="1828135">
                  <a:extLst>
                    <a:ext uri="{9D8B030D-6E8A-4147-A177-3AD203B41FA5}">
                      <a16:colId xmlns:a16="http://schemas.microsoft.com/office/drawing/2014/main" val="669951452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Step 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Security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Opimize AI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Data Analysis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Weighted Sum Vector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979877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Security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0.089277389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0.097824398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0.080944056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0.268045843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0929449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Opimize AI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0.535664336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0.586946387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0.647552448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1.77016317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9964178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Data Analysis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0.357109557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0.293473193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0.323776224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0.974358974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2430847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2574E8B-F347-8738-FC29-3A07B0E4E5E8}"/>
              </a:ext>
            </a:extLst>
          </p:cNvPr>
          <p:cNvGraphicFramePr>
            <a:graphicFrameLocks noGrp="1"/>
          </p:cNvGraphicFramePr>
          <p:nvPr/>
        </p:nvGraphicFramePr>
        <p:xfrm>
          <a:off x="8091312" y="2242471"/>
          <a:ext cx="3962400" cy="1076325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1130032964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2353278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Step 4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Consistency Vector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691574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Security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3.002393386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0604626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Opimize AI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3.015885624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5747173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Data Analysis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3.009359251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0046026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Lambda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3.009212753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18782458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AE25AD8-0F6D-0D5E-ED77-9C3F2EAC55E4}"/>
              </a:ext>
            </a:extLst>
          </p:cNvPr>
          <p:cNvGraphicFramePr>
            <a:graphicFrameLocks noGrp="1"/>
          </p:cNvGraphicFramePr>
          <p:nvPr/>
        </p:nvGraphicFramePr>
        <p:xfrm>
          <a:off x="9310512" y="3539205"/>
          <a:ext cx="2743200" cy="638175"/>
        </p:xfrm>
        <a:graphic>
          <a:graphicData uri="http://schemas.openxmlformats.org/drawingml/2006/table">
            <a:tbl>
              <a:tblPr firstCol="1">
                <a:tableStyleId>{21E4AEA4-8DFA-4A89-87EB-49C32662AFE0}</a:tableStyleId>
              </a:tblPr>
              <a:tblGrid>
                <a:gridCol w="1170221">
                  <a:extLst>
                    <a:ext uri="{9D8B030D-6E8A-4147-A177-3AD203B41FA5}">
                      <a16:colId xmlns:a16="http://schemas.microsoft.com/office/drawing/2014/main" val="4151186035"/>
                    </a:ext>
                  </a:extLst>
                </a:gridCol>
                <a:gridCol w="1572979">
                  <a:extLst>
                    <a:ext uri="{9D8B030D-6E8A-4147-A177-3AD203B41FA5}">
                      <a16:colId xmlns:a16="http://schemas.microsoft.com/office/drawing/2014/main" val="2023636132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CI of all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0.004606377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098242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CR of all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0.007942029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6716171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RI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0.58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1368693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34EBCA6-6931-3E7E-EC41-4CA0EFE3FCB4}"/>
              </a:ext>
            </a:extLst>
          </p:cNvPr>
          <p:cNvSpPr txBox="1"/>
          <p:nvPr/>
        </p:nvSpPr>
        <p:spPr>
          <a:xfrm>
            <a:off x="4673198" y="1579344"/>
            <a:ext cx="561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+mj-lt"/>
              </a:rPr>
              <a:t>Optimize AI &gt; Data analysis &gt; Security</a:t>
            </a:r>
            <a:endParaRPr lang="ko-KR" altLang="en-US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84732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F4C64A2-9982-4FCB-EB3A-801DE56712D1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35AE9-9238-E41B-EB82-8E1FFB6FE388}"/>
              </a:ext>
            </a:extLst>
          </p:cNvPr>
          <p:cNvSpPr txBox="1"/>
          <p:nvPr/>
        </p:nvSpPr>
        <p:spPr>
          <a:xfrm>
            <a:off x="1346254" y="-3882"/>
            <a:ext cx="184731" cy="110799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US" altLang="ko-KR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EE480-B10A-38B7-E299-24D19B927F97}"/>
              </a:ext>
            </a:extLst>
          </p:cNvPr>
          <p:cNvSpPr txBox="1"/>
          <p:nvPr/>
        </p:nvSpPr>
        <p:spPr>
          <a:xfrm>
            <a:off x="62712" y="175313"/>
            <a:ext cx="5229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2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B60FAA-0620-8817-8E4B-8B6C1C36A284}"/>
              </a:ext>
            </a:extLst>
          </p:cNvPr>
          <p:cNvSpPr txBox="1"/>
          <p:nvPr/>
        </p:nvSpPr>
        <p:spPr>
          <a:xfrm>
            <a:off x="62712" y="1123949"/>
            <a:ext cx="8040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 </a:t>
            </a:r>
            <a:endParaRPr lang="ko-KR" altLang="en-US" sz="48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890BE8-A77F-D376-35B9-34DBCE94AB1C}"/>
              </a:ext>
            </a:extLst>
          </p:cNvPr>
          <p:cNvSpPr txBox="1"/>
          <p:nvPr/>
        </p:nvSpPr>
        <p:spPr>
          <a:xfrm>
            <a:off x="215112" y="1276349"/>
            <a:ext cx="804098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/>
              </a:rPr>
              <a:t>Technological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505574-1703-094C-6EA7-20CE9A61EA7C}"/>
              </a:ext>
            </a:extLst>
          </p:cNvPr>
          <p:cNvSpPr txBox="1"/>
          <p:nvPr/>
        </p:nvSpPr>
        <p:spPr>
          <a:xfrm>
            <a:off x="1226513" y="251649"/>
            <a:ext cx="10965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Weight - </a:t>
            </a:r>
            <a:r>
              <a:rPr lang="en-US" altLang="ko-KR" sz="3200" err="1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Jeongyun</a:t>
            </a:r>
            <a:endParaRPr lang="en-US" altLang="ko-KR" sz="32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83F499-66BE-FC00-0269-76FC9435D4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347600"/>
              </p:ext>
            </p:extLst>
          </p:nvPr>
        </p:nvGraphicFramePr>
        <p:xfrm>
          <a:off x="585612" y="2242471"/>
          <a:ext cx="7226300" cy="1047750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3467522179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965207454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1241787132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3777644758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Step 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Security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Opimize AI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Data Analysis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020058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Security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0.166666667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4017528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Opimize AI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9273806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Data Analysis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0.333333333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32408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75405122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8D2669A-4F62-D79A-2F7F-5A6F7C40CC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849731"/>
              </p:ext>
            </p:extLst>
          </p:nvPr>
        </p:nvGraphicFramePr>
        <p:xfrm>
          <a:off x="585612" y="3567780"/>
          <a:ext cx="8826501" cy="1047750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79776">
                  <a:extLst>
                    <a:ext uri="{9D8B030D-6E8A-4147-A177-3AD203B41FA5}">
                      <a16:colId xmlns:a16="http://schemas.microsoft.com/office/drawing/2014/main" val="2005448701"/>
                    </a:ext>
                  </a:extLst>
                </a:gridCol>
                <a:gridCol w="1979776">
                  <a:extLst>
                    <a:ext uri="{9D8B030D-6E8A-4147-A177-3AD203B41FA5}">
                      <a16:colId xmlns:a16="http://schemas.microsoft.com/office/drawing/2014/main" val="357410125"/>
                    </a:ext>
                  </a:extLst>
                </a:gridCol>
                <a:gridCol w="2297047">
                  <a:extLst>
                    <a:ext uri="{9D8B030D-6E8A-4147-A177-3AD203B41FA5}">
                      <a16:colId xmlns:a16="http://schemas.microsoft.com/office/drawing/2014/main" val="3397661554"/>
                    </a:ext>
                  </a:extLst>
                </a:gridCol>
                <a:gridCol w="1094588">
                  <a:extLst>
                    <a:ext uri="{9D8B030D-6E8A-4147-A177-3AD203B41FA5}">
                      <a16:colId xmlns:a16="http://schemas.microsoft.com/office/drawing/2014/main" val="2588041835"/>
                    </a:ext>
                  </a:extLst>
                </a:gridCol>
                <a:gridCol w="1475314">
                  <a:extLst>
                    <a:ext uri="{9D8B030D-6E8A-4147-A177-3AD203B41FA5}">
                      <a16:colId xmlns:a16="http://schemas.microsoft.com/office/drawing/2014/main" val="143074153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Step 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Security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Opimize AI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Data Analysis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Resulting Priorities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8136563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Security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0.090909091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0.111111111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0.058823529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0.08694791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9395957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Opimize AI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0.545454545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0.666666667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0.705882353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0.639334522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3716707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Data Analysis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0.363636364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0.222222222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0.235294118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0.273717568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366215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25237053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9812507-27E3-2DBA-4268-4F94517302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257911"/>
              </p:ext>
            </p:extLst>
          </p:nvPr>
        </p:nvGraphicFramePr>
        <p:xfrm>
          <a:off x="585612" y="4888661"/>
          <a:ext cx="8928100" cy="838200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998026419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627437507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2142419867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805057173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347230681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Step 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Security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Opimize AI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Data Analysis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Weighted Sum Vector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1392369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Security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0.08694791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0.106555754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0.068429392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0.261933056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2658542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Opimize AI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0.521687463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0.639334522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0.821152704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1.982174688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5268787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Data Analysis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0.347791642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0.213111507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0.273717568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0.834620717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76144483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D78A78E-020D-4A93-3E1D-23CF5F9F6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047849"/>
              </p:ext>
            </p:extLst>
          </p:nvPr>
        </p:nvGraphicFramePr>
        <p:xfrm>
          <a:off x="8103696" y="2238625"/>
          <a:ext cx="3962400" cy="1047750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392375464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001203513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Step 4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Consistency Vector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918985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Security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3.012528474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44022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Opimize AI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3.100371747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8163642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Data Analysis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3.049204052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945396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Lambda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3.054034758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137429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4EE1008-9130-831C-008B-6061FAB1D0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909841"/>
              </p:ext>
            </p:extLst>
          </p:nvPr>
        </p:nvGraphicFramePr>
        <p:xfrm>
          <a:off x="9500696" y="3567780"/>
          <a:ext cx="2565400" cy="628650"/>
        </p:xfrm>
        <a:graphic>
          <a:graphicData uri="http://schemas.openxmlformats.org/drawingml/2006/table">
            <a:tbl>
              <a:tblPr firstCol="1">
                <a:tableStyleId>{21E4AEA4-8DFA-4A89-87EB-49C32662AFE0}</a:tableStyleId>
              </a:tblPr>
              <a:tblGrid>
                <a:gridCol w="1092670">
                  <a:extLst>
                    <a:ext uri="{9D8B030D-6E8A-4147-A177-3AD203B41FA5}">
                      <a16:colId xmlns:a16="http://schemas.microsoft.com/office/drawing/2014/main" val="421416499"/>
                    </a:ext>
                  </a:extLst>
                </a:gridCol>
                <a:gridCol w="1472730">
                  <a:extLst>
                    <a:ext uri="{9D8B030D-6E8A-4147-A177-3AD203B41FA5}">
                      <a16:colId xmlns:a16="http://schemas.microsoft.com/office/drawing/2014/main" val="785766079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CI of all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0.027017379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8250077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CR of all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0.046581688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0092239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RI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7491633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FA33DDD-8BDA-552E-2D85-B98D6E8AFBDF}"/>
              </a:ext>
            </a:extLst>
          </p:cNvPr>
          <p:cNvSpPr txBox="1"/>
          <p:nvPr/>
        </p:nvSpPr>
        <p:spPr>
          <a:xfrm>
            <a:off x="4673198" y="1579344"/>
            <a:ext cx="561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+mj-lt"/>
              </a:rPr>
              <a:t>Optimize AI &gt; Data analysis &gt; Security</a:t>
            </a:r>
            <a:endParaRPr lang="ko-KR" altLang="en-US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328267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F4C64A2-9982-4FCB-EB3A-801DE56712D1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35AE9-9238-E41B-EB82-8E1FFB6FE388}"/>
              </a:ext>
            </a:extLst>
          </p:cNvPr>
          <p:cNvSpPr txBox="1"/>
          <p:nvPr/>
        </p:nvSpPr>
        <p:spPr>
          <a:xfrm>
            <a:off x="1346254" y="-3882"/>
            <a:ext cx="184731" cy="110799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US" altLang="ko-KR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EE480-B10A-38B7-E299-24D19B927F97}"/>
              </a:ext>
            </a:extLst>
          </p:cNvPr>
          <p:cNvSpPr txBox="1"/>
          <p:nvPr/>
        </p:nvSpPr>
        <p:spPr>
          <a:xfrm>
            <a:off x="62712" y="175313"/>
            <a:ext cx="5229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2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B60FAA-0620-8817-8E4B-8B6C1C36A284}"/>
              </a:ext>
            </a:extLst>
          </p:cNvPr>
          <p:cNvSpPr txBox="1"/>
          <p:nvPr/>
        </p:nvSpPr>
        <p:spPr>
          <a:xfrm>
            <a:off x="62712" y="1123949"/>
            <a:ext cx="8040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 </a:t>
            </a:r>
            <a:endParaRPr lang="ko-KR" altLang="en-US" sz="48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890BE8-A77F-D376-35B9-34DBCE94AB1C}"/>
              </a:ext>
            </a:extLst>
          </p:cNvPr>
          <p:cNvSpPr txBox="1"/>
          <p:nvPr/>
        </p:nvSpPr>
        <p:spPr>
          <a:xfrm>
            <a:off x="215112" y="1276349"/>
            <a:ext cx="804098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/>
              </a:rPr>
              <a:t>Technological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505574-1703-094C-6EA7-20CE9A61EA7C}"/>
              </a:ext>
            </a:extLst>
          </p:cNvPr>
          <p:cNvSpPr txBox="1"/>
          <p:nvPr/>
        </p:nvSpPr>
        <p:spPr>
          <a:xfrm>
            <a:off x="1226513" y="251649"/>
            <a:ext cx="10965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Weight - </a:t>
            </a:r>
            <a:r>
              <a:rPr lang="en-US" altLang="ko-KR" sz="3200" err="1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Insun</a:t>
            </a:r>
            <a:endParaRPr lang="en-US" altLang="ko-KR" sz="32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8698596-781B-5859-F520-27F24CF778C6}"/>
              </a:ext>
            </a:extLst>
          </p:cNvPr>
          <p:cNvGraphicFramePr>
            <a:graphicFrameLocks noGrp="1"/>
          </p:cNvGraphicFramePr>
          <p:nvPr/>
        </p:nvGraphicFramePr>
        <p:xfrm>
          <a:off x="585612" y="2242471"/>
          <a:ext cx="7226300" cy="1047750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53119968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9990941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44431851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137839038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Step 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Security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Opimize AI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Data Analysis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840118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Security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0.25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080438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Opimize AI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7868733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Data Analysis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279047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6.5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1.45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56047621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2EDC8C7-0B93-79D7-0C42-37FC544CB285}"/>
              </a:ext>
            </a:extLst>
          </p:cNvPr>
          <p:cNvGraphicFramePr>
            <a:graphicFrameLocks noGrp="1"/>
          </p:cNvGraphicFramePr>
          <p:nvPr/>
        </p:nvGraphicFramePr>
        <p:xfrm>
          <a:off x="585612" y="3567780"/>
          <a:ext cx="8826501" cy="1047750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79776">
                  <a:extLst>
                    <a:ext uri="{9D8B030D-6E8A-4147-A177-3AD203B41FA5}">
                      <a16:colId xmlns:a16="http://schemas.microsoft.com/office/drawing/2014/main" val="2459407252"/>
                    </a:ext>
                  </a:extLst>
                </a:gridCol>
                <a:gridCol w="1979776">
                  <a:extLst>
                    <a:ext uri="{9D8B030D-6E8A-4147-A177-3AD203B41FA5}">
                      <a16:colId xmlns:a16="http://schemas.microsoft.com/office/drawing/2014/main" val="623242093"/>
                    </a:ext>
                  </a:extLst>
                </a:gridCol>
                <a:gridCol w="2297047">
                  <a:extLst>
                    <a:ext uri="{9D8B030D-6E8A-4147-A177-3AD203B41FA5}">
                      <a16:colId xmlns:a16="http://schemas.microsoft.com/office/drawing/2014/main" val="1814341667"/>
                    </a:ext>
                  </a:extLst>
                </a:gridCol>
                <a:gridCol w="1094588">
                  <a:extLst>
                    <a:ext uri="{9D8B030D-6E8A-4147-A177-3AD203B41FA5}">
                      <a16:colId xmlns:a16="http://schemas.microsoft.com/office/drawing/2014/main" val="2630722791"/>
                    </a:ext>
                  </a:extLst>
                </a:gridCol>
                <a:gridCol w="1475314">
                  <a:extLst>
                    <a:ext uri="{9D8B030D-6E8A-4147-A177-3AD203B41FA5}">
                      <a16:colId xmlns:a16="http://schemas.microsoft.com/office/drawing/2014/main" val="2330433879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Step 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Security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Opimize AI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Data Analysis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Resulting Priorities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62206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Security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0.142857143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0.076923077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0.172413793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0.130731338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301114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Opimize AI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0.285714286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0.153846154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0.137931034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0.192497158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201032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Data Analysis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0.571428571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0.769230769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0.689655172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0.676771504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517228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462705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4FBE007-9E23-3F19-FB95-590D6D677B04}"/>
              </a:ext>
            </a:extLst>
          </p:cNvPr>
          <p:cNvGraphicFramePr>
            <a:graphicFrameLocks noGrp="1"/>
          </p:cNvGraphicFramePr>
          <p:nvPr/>
        </p:nvGraphicFramePr>
        <p:xfrm>
          <a:off x="585612" y="4895851"/>
          <a:ext cx="8928100" cy="838200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3089226328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981300927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3985337100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19794211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2861486044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Step 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Security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Opimize AI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Data Analysis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Weighted Sum Vector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8404843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Security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0.130731338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0.096248579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0.169192876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0.396172793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909295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Opimize AI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0.261462675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0.192497158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0.135354301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0.589314134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445326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Data Analysis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0.522925351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0.96248579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0.676771504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2.162182645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1467976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9ED41DD-A96D-50F9-7591-0F7F20417490}"/>
              </a:ext>
            </a:extLst>
          </p:cNvPr>
          <p:cNvGraphicFramePr>
            <a:graphicFrameLocks noGrp="1"/>
          </p:cNvGraphicFramePr>
          <p:nvPr/>
        </p:nvGraphicFramePr>
        <p:xfrm>
          <a:off x="8103696" y="2239709"/>
          <a:ext cx="3962400" cy="1047750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135716353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260475498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Step 4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Consistency Vector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3649636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Security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3.030434783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1037794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Opimize AI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3.061417323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6281597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Data Analysis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3.194848824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205879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Lambda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3.095566977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84598567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57F4C69-5C4B-CCD1-FD6C-227E219739A7}"/>
              </a:ext>
            </a:extLst>
          </p:cNvPr>
          <p:cNvGraphicFramePr>
            <a:graphicFrameLocks noGrp="1"/>
          </p:cNvGraphicFramePr>
          <p:nvPr/>
        </p:nvGraphicFramePr>
        <p:xfrm>
          <a:off x="9500696" y="3569298"/>
          <a:ext cx="2565400" cy="628650"/>
        </p:xfrm>
        <a:graphic>
          <a:graphicData uri="http://schemas.openxmlformats.org/drawingml/2006/table">
            <a:tbl>
              <a:tblPr firstCol="1">
                <a:tableStyleId>{21E4AEA4-8DFA-4A89-87EB-49C32662AFE0}</a:tableStyleId>
              </a:tblPr>
              <a:tblGrid>
                <a:gridCol w="1092670">
                  <a:extLst>
                    <a:ext uri="{9D8B030D-6E8A-4147-A177-3AD203B41FA5}">
                      <a16:colId xmlns:a16="http://schemas.microsoft.com/office/drawing/2014/main" val="376788437"/>
                    </a:ext>
                  </a:extLst>
                </a:gridCol>
                <a:gridCol w="1472730">
                  <a:extLst>
                    <a:ext uri="{9D8B030D-6E8A-4147-A177-3AD203B41FA5}">
                      <a16:colId xmlns:a16="http://schemas.microsoft.com/office/drawing/2014/main" val="4252704384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CI of all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0.047783488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50283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CR of all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0.082385325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185639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RI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0.58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5225550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D0A062A-1C34-231B-5048-2B81FFE5B367}"/>
              </a:ext>
            </a:extLst>
          </p:cNvPr>
          <p:cNvSpPr txBox="1"/>
          <p:nvPr/>
        </p:nvSpPr>
        <p:spPr>
          <a:xfrm>
            <a:off x="4673198" y="1579344"/>
            <a:ext cx="561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+mj-lt"/>
              </a:rPr>
              <a:t>Data analysis &gt; Optimize AI &gt; Security</a:t>
            </a:r>
            <a:endParaRPr lang="ko-KR" altLang="en-US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918433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F4C64A2-9982-4FCB-EB3A-801DE56712D1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35AE9-9238-E41B-EB82-8E1FFB6FE388}"/>
              </a:ext>
            </a:extLst>
          </p:cNvPr>
          <p:cNvSpPr txBox="1"/>
          <p:nvPr/>
        </p:nvSpPr>
        <p:spPr>
          <a:xfrm>
            <a:off x="1346254" y="-3882"/>
            <a:ext cx="184731" cy="110799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US" altLang="ko-KR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EE480-B10A-38B7-E299-24D19B927F97}"/>
              </a:ext>
            </a:extLst>
          </p:cNvPr>
          <p:cNvSpPr txBox="1"/>
          <p:nvPr/>
        </p:nvSpPr>
        <p:spPr>
          <a:xfrm>
            <a:off x="62712" y="175313"/>
            <a:ext cx="5229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2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B60FAA-0620-8817-8E4B-8B6C1C36A284}"/>
              </a:ext>
            </a:extLst>
          </p:cNvPr>
          <p:cNvSpPr txBox="1"/>
          <p:nvPr/>
        </p:nvSpPr>
        <p:spPr>
          <a:xfrm>
            <a:off x="62712" y="1123949"/>
            <a:ext cx="8040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 </a:t>
            </a:r>
            <a:endParaRPr lang="ko-KR" altLang="en-US" sz="48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890BE8-A77F-D376-35B9-34DBCE94AB1C}"/>
              </a:ext>
            </a:extLst>
          </p:cNvPr>
          <p:cNvSpPr txBox="1"/>
          <p:nvPr/>
        </p:nvSpPr>
        <p:spPr>
          <a:xfrm>
            <a:off x="215112" y="1276349"/>
            <a:ext cx="804098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/>
              </a:rPr>
              <a:t>Service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505574-1703-094C-6EA7-20CE9A61EA7C}"/>
              </a:ext>
            </a:extLst>
          </p:cNvPr>
          <p:cNvSpPr txBox="1"/>
          <p:nvPr/>
        </p:nvSpPr>
        <p:spPr>
          <a:xfrm>
            <a:off x="1226513" y="251649"/>
            <a:ext cx="10965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Weight - </a:t>
            </a:r>
            <a:r>
              <a:rPr lang="en-US" altLang="ko-KR" sz="3200" err="1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Seyeon</a:t>
            </a:r>
            <a:endParaRPr lang="en-US" altLang="ko-KR" sz="32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FC0C293-B1E2-DD69-3037-1F847D0B3E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64591"/>
              </p:ext>
            </p:extLst>
          </p:nvPr>
        </p:nvGraphicFramePr>
        <p:xfrm>
          <a:off x="585612" y="2242471"/>
          <a:ext cx="7226300" cy="1047750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019134866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916398883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3260273923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4235620489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  <a:latin typeface="+mn-lt"/>
                        </a:rPr>
                        <a:t>Step 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  <a:latin typeface="+mn-lt"/>
                        </a:rPr>
                        <a:t>Convenience of individual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  <a:latin typeface="+mn-lt"/>
                        </a:rPr>
                        <a:t>Saving conversion cost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  <a:latin typeface="+mn-lt"/>
                        </a:rPr>
                        <a:t>Expandability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527466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  <a:latin typeface="+mn-lt"/>
                        </a:rPr>
                        <a:t>Convenience of individual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2117612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  <a:latin typeface="+mn-lt"/>
                        </a:rPr>
                        <a:t>Saving conversion cost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884813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  <a:latin typeface="+mn-lt"/>
                        </a:rPr>
                        <a:t>Expandability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0.333333333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0.125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2078979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  <a:latin typeface="+mn-lt"/>
                        </a:rPr>
                        <a:t>Total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5.333333333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1.375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18175715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A1FCB3D-DD27-B1D4-BE58-F1F5B6DAF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174523"/>
              </p:ext>
            </p:extLst>
          </p:nvPr>
        </p:nvGraphicFramePr>
        <p:xfrm>
          <a:off x="585612" y="3548457"/>
          <a:ext cx="8826501" cy="1047750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79776">
                  <a:extLst>
                    <a:ext uri="{9D8B030D-6E8A-4147-A177-3AD203B41FA5}">
                      <a16:colId xmlns:a16="http://schemas.microsoft.com/office/drawing/2014/main" val="813665767"/>
                    </a:ext>
                  </a:extLst>
                </a:gridCol>
                <a:gridCol w="1979776">
                  <a:extLst>
                    <a:ext uri="{9D8B030D-6E8A-4147-A177-3AD203B41FA5}">
                      <a16:colId xmlns:a16="http://schemas.microsoft.com/office/drawing/2014/main" val="424659895"/>
                    </a:ext>
                  </a:extLst>
                </a:gridCol>
                <a:gridCol w="2297047">
                  <a:extLst>
                    <a:ext uri="{9D8B030D-6E8A-4147-A177-3AD203B41FA5}">
                      <a16:colId xmlns:a16="http://schemas.microsoft.com/office/drawing/2014/main" val="322485162"/>
                    </a:ext>
                  </a:extLst>
                </a:gridCol>
                <a:gridCol w="1094588">
                  <a:extLst>
                    <a:ext uri="{9D8B030D-6E8A-4147-A177-3AD203B41FA5}">
                      <a16:colId xmlns:a16="http://schemas.microsoft.com/office/drawing/2014/main" val="2982309264"/>
                    </a:ext>
                  </a:extLst>
                </a:gridCol>
                <a:gridCol w="1475314">
                  <a:extLst>
                    <a:ext uri="{9D8B030D-6E8A-4147-A177-3AD203B41FA5}">
                      <a16:colId xmlns:a16="http://schemas.microsoft.com/office/drawing/2014/main" val="85030257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  <a:latin typeface="+mn-lt"/>
                        </a:rPr>
                        <a:t>Step2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  <a:latin typeface="+mn-lt"/>
                        </a:rPr>
                        <a:t>Convenience of individual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  <a:latin typeface="+mn-lt"/>
                        </a:rPr>
                        <a:t>Saving conversion cost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  <a:latin typeface="+mn-lt"/>
                        </a:rPr>
                        <a:t>Expandability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  <a:latin typeface="+mn-lt"/>
                        </a:rPr>
                        <a:t>Resulting Priorities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664267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  <a:latin typeface="+mn-lt"/>
                        </a:rPr>
                        <a:t>Convenience of individual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0.1875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0.181818182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0.206439394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733707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  <a:latin typeface="+mn-lt"/>
                        </a:rPr>
                        <a:t>Saving conversion cost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0.727272727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0.666666667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0.714646465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7815874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  <a:latin typeface="+mn-lt"/>
                        </a:rPr>
                        <a:t>Expandability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0.0625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0.090909091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0.083333333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0.078914141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570996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  <a:latin typeface="+mn-lt"/>
                        </a:rPr>
                        <a:t>Total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73649562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63F11FC-96AC-E43F-48A1-35F47287CE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837662"/>
              </p:ext>
            </p:extLst>
          </p:nvPr>
        </p:nvGraphicFramePr>
        <p:xfrm>
          <a:off x="585767" y="4854443"/>
          <a:ext cx="8928100" cy="838200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805564283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4002999609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2291158522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3727643905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306328062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Step3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Convenience of individual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Saving conversion cost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Expandability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Weighted Sum Vector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45358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Convenience of individual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0.206439394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0.178661616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0.236742424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0.621843434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091032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Saving conversion cost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0.825757576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0.714646465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0.631313131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2.171717172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95028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Expandability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0.068813131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0.089330808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0.078914141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0.237058081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561520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044D634-ABDE-1096-7C3B-75B28D751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969178"/>
              </p:ext>
            </p:extLst>
          </p:nvPr>
        </p:nvGraphicFramePr>
        <p:xfrm>
          <a:off x="8103696" y="2242335"/>
          <a:ext cx="3962400" cy="1047750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394905690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489237373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  <a:latin typeface="+mn-lt"/>
                        </a:rPr>
                        <a:t>Step 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  <a:latin typeface="+mn-lt"/>
                        </a:rPr>
                        <a:t>Consistency Vector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174899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  <a:latin typeface="+mn-lt"/>
                        </a:rPr>
                        <a:t>Convenience of individual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3.012232416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320838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  <a:latin typeface="+mn-lt"/>
                        </a:rPr>
                        <a:t>Saving conversion cost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3.038869258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26135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  <a:latin typeface="+mn-lt"/>
                        </a:rPr>
                        <a:t>Expandability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3.004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933571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  <a:latin typeface="+mn-lt"/>
                        </a:rPr>
                        <a:t>Lambda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3.018367225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83205517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96E71E-16FE-114F-5407-0BD82146C5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446985"/>
              </p:ext>
            </p:extLst>
          </p:nvPr>
        </p:nvGraphicFramePr>
        <p:xfrm>
          <a:off x="9500696" y="3548185"/>
          <a:ext cx="2565400" cy="628650"/>
        </p:xfrm>
        <a:graphic>
          <a:graphicData uri="http://schemas.openxmlformats.org/drawingml/2006/table">
            <a:tbl>
              <a:tblPr firstCol="1">
                <a:tableStyleId>{21E4AEA4-8DFA-4A89-87EB-49C32662AFE0}</a:tableStyleId>
              </a:tblPr>
              <a:tblGrid>
                <a:gridCol w="1092670">
                  <a:extLst>
                    <a:ext uri="{9D8B030D-6E8A-4147-A177-3AD203B41FA5}">
                      <a16:colId xmlns:a16="http://schemas.microsoft.com/office/drawing/2014/main" val="969985178"/>
                    </a:ext>
                  </a:extLst>
                </a:gridCol>
                <a:gridCol w="1472730">
                  <a:extLst>
                    <a:ext uri="{9D8B030D-6E8A-4147-A177-3AD203B41FA5}">
                      <a16:colId xmlns:a16="http://schemas.microsoft.com/office/drawing/2014/main" val="3660206474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CI of all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0.009183612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16510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CR of all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0.015833814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5748808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RI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0.58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123438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09814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F4C64A2-9982-4FCB-EB3A-801DE56712D1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35AE9-9238-E41B-EB82-8E1FFB6FE388}"/>
              </a:ext>
            </a:extLst>
          </p:cNvPr>
          <p:cNvSpPr txBox="1"/>
          <p:nvPr/>
        </p:nvSpPr>
        <p:spPr>
          <a:xfrm>
            <a:off x="1346254" y="-3882"/>
            <a:ext cx="184731" cy="110799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US" altLang="ko-KR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EE480-B10A-38B7-E299-24D19B927F97}"/>
              </a:ext>
            </a:extLst>
          </p:cNvPr>
          <p:cNvSpPr txBox="1"/>
          <p:nvPr/>
        </p:nvSpPr>
        <p:spPr>
          <a:xfrm>
            <a:off x="62712" y="175313"/>
            <a:ext cx="5229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2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B60FAA-0620-8817-8E4B-8B6C1C36A284}"/>
              </a:ext>
            </a:extLst>
          </p:cNvPr>
          <p:cNvSpPr txBox="1"/>
          <p:nvPr/>
        </p:nvSpPr>
        <p:spPr>
          <a:xfrm>
            <a:off x="62712" y="1123949"/>
            <a:ext cx="8040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 </a:t>
            </a:r>
            <a:endParaRPr lang="ko-KR" altLang="en-US" sz="48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890BE8-A77F-D376-35B9-34DBCE94AB1C}"/>
              </a:ext>
            </a:extLst>
          </p:cNvPr>
          <p:cNvSpPr txBox="1"/>
          <p:nvPr/>
        </p:nvSpPr>
        <p:spPr>
          <a:xfrm>
            <a:off x="215112" y="1276349"/>
            <a:ext cx="804098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/>
              </a:rPr>
              <a:t>Service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505574-1703-094C-6EA7-20CE9A61EA7C}"/>
              </a:ext>
            </a:extLst>
          </p:cNvPr>
          <p:cNvSpPr txBox="1"/>
          <p:nvPr/>
        </p:nvSpPr>
        <p:spPr>
          <a:xfrm>
            <a:off x="1226513" y="251649"/>
            <a:ext cx="10965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Weight - </a:t>
            </a:r>
            <a:r>
              <a:rPr lang="en-US" altLang="ko-KR" sz="3200" err="1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Jeongyun</a:t>
            </a:r>
            <a:endParaRPr lang="en-US" altLang="ko-KR" sz="32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FC0C293-B1E2-DD69-3037-1F847D0B3E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960138"/>
              </p:ext>
            </p:extLst>
          </p:nvPr>
        </p:nvGraphicFramePr>
        <p:xfrm>
          <a:off x="585612" y="2242471"/>
          <a:ext cx="7226300" cy="1047750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019134866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916398883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3260273923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4235620489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  <a:latin typeface="+mn-lt"/>
                        </a:rPr>
                        <a:t>Step 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  <a:latin typeface="+mn-lt"/>
                        </a:rPr>
                        <a:t>Convenience of individual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  <a:latin typeface="+mn-lt"/>
                        </a:rPr>
                        <a:t>Saving conversion cost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  <a:latin typeface="+mn-lt"/>
                        </a:rPr>
                        <a:t>Expandability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527466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  <a:latin typeface="+mn-lt"/>
                        </a:rPr>
                        <a:t>Convenience of individual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0.333333333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2117612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  <a:latin typeface="+mn-lt"/>
                        </a:rPr>
                        <a:t>Saving conversion cost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4884813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  <a:latin typeface="+mn-lt"/>
                        </a:rPr>
                        <a:t>Expandability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0.142857143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2078979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  <a:latin typeface="+mn-lt"/>
                        </a:rPr>
                        <a:t>Total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1.476190476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18175715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A1FCB3D-DD27-B1D4-BE58-F1F5B6DAF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343730"/>
              </p:ext>
            </p:extLst>
          </p:nvPr>
        </p:nvGraphicFramePr>
        <p:xfrm>
          <a:off x="585612" y="3548457"/>
          <a:ext cx="8826501" cy="1047750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79776">
                  <a:extLst>
                    <a:ext uri="{9D8B030D-6E8A-4147-A177-3AD203B41FA5}">
                      <a16:colId xmlns:a16="http://schemas.microsoft.com/office/drawing/2014/main" val="813665767"/>
                    </a:ext>
                  </a:extLst>
                </a:gridCol>
                <a:gridCol w="1979776">
                  <a:extLst>
                    <a:ext uri="{9D8B030D-6E8A-4147-A177-3AD203B41FA5}">
                      <a16:colId xmlns:a16="http://schemas.microsoft.com/office/drawing/2014/main" val="424659895"/>
                    </a:ext>
                  </a:extLst>
                </a:gridCol>
                <a:gridCol w="2297047">
                  <a:extLst>
                    <a:ext uri="{9D8B030D-6E8A-4147-A177-3AD203B41FA5}">
                      <a16:colId xmlns:a16="http://schemas.microsoft.com/office/drawing/2014/main" val="322485162"/>
                    </a:ext>
                  </a:extLst>
                </a:gridCol>
                <a:gridCol w="1094588">
                  <a:extLst>
                    <a:ext uri="{9D8B030D-6E8A-4147-A177-3AD203B41FA5}">
                      <a16:colId xmlns:a16="http://schemas.microsoft.com/office/drawing/2014/main" val="2982309264"/>
                    </a:ext>
                  </a:extLst>
                </a:gridCol>
                <a:gridCol w="1475314">
                  <a:extLst>
                    <a:ext uri="{9D8B030D-6E8A-4147-A177-3AD203B41FA5}">
                      <a16:colId xmlns:a16="http://schemas.microsoft.com/office/drawing/2014/main" val="85030257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  <a:latin typeface="+mn-lt"/>
                        </a:rPr>
                        <a:t>Step2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  <a:latin typeface="+mn-lt"/>
                        </a:rPr>
                        <a:t>Convenience of individual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  <a:latin typeface="+mn-lt"/>
                        </a:rPr>
                        <a:t>Saving conversion cost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  <a:latin typeface="+mn-lt"/>
                        </a:rPr>
                        <a:t>Expandability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  <a:latin typeface="+mn-lt"/>
                        </a:rPr>
                        <a:t>Resulting Priorities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664267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  <a:latin typeface="+mn-lt"/>
                        </a:rPr>
                        <a:t>Convenience of individual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0.235294118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0.225806452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0.333333333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0.264811301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3733707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  <a:latin typeface="+mn-lt"/>
                        </a:rPr>
                        <a:t>Saving conversion cost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0.705882353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0.677419355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0.583333333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0.655545014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7815874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  <a:latin typeface="+mn-lt"/>
                        </a:rPr>
                        <a:t>Expandability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0.058823529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0.096774194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0.083333333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0.079643685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6570996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  <a:latin typeface="+mn-lt"/>
                        </a:rPr>
                        <a:t>Total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73649562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63F11FC-96AC-E43F-48A1-35F47287CE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842160"/>
              </p:ext>
            </p:extLst>
          </p:nvPr>
        </p:nvGraphicFramePr>
        <p:xfrm>
          <a:off x="585767" y="4854443"/>
          <a:ext cx="8928100" cy="838200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805564283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4002999609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2291158522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3727643905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306328062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  <a:latin typeface="+mn-lt"/>
                        </a:rPr>
                        <a:t>Step3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  <a:latin typeface="+mn-lt"/>
                        </a:rPr>
                        <a:t>Convenience of individual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  <a:latin typeface="+mn-lt"/>
                        </a:rPr>
                        <a:t>Saving conversion cost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  <a:latin typeface="+mn-lt"/>
                        </a:rPr>
                        <a:t>Expandability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  <a:latin typeface="+mn-lt"/>
                        </a:rPr>
                        <a:t>Weighted Sum Vector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45358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  <a:latin typeface="+mn-lt"/>
                        </a:rPr>
                        <a:t>Convenience of individual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0.264811301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0.218515005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0.318574742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0.801901047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5091032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  <a:latin typeface="+mn-lt"/>
                        </a:rPr>
                        <a:t>Saving conversion cost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0.794433903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0.655545014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0.557505798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2.007484714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295028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  <a:latin typeface="+mn-lt"/>
                        </a:rPr>
                        <a:t>Expandability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0.066202825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0.093649288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0.079643685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0.239495798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3561520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044D634-ABDE-1096-7C3B-75B28D751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308840"/>
              </p:ext>
            </p:extLst>
          </p:nvPr>
        </p:nvGraphicFramePr>
        <p:xfrm>
          <a:off x="8103696" y="2242335"/>
          <a:ext cx="3962400" cy="1047750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394905690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489237373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  <a:latin typeface="+mn-lt"/>
                        </a:rPr>
                        <a:t>Step 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  <a:latin typeface="+mn-lt"/>
                        </a:rPr>
                        <a:t>Consistency Vector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174899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  <a:latin typeface="+mn-lt"/>
                        </a:rPr>
                        <a:t>Convenience of individual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3.028197983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320838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  <a:latin typeface="+mn-lt"/>
                        </a:rPr>
                        <a:t>Saving conversion cost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3.062314063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126135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  <a:latin typeface="+mn-lt"/>
                        </a:rPr>
                        <a:t>Expandability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3.007090858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933571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  <a:latin typeface="+mn-lt"/>
                        </a:rPr>
                        <a:t>Lambda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3.032534301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83205517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96E71E-16FE-114F-5407-0BD82146C5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671960"/>
              </p:ext>
            </p:extLst>
          </p:nvPr>
        </p:nvGraphicFramePr>
        <p:xfrm>
          <a:off x="9500696" y="3548185"/>
          <a:ext cx="2565400" cy="628650"/>
        </p:xfrm>
        <a:graphic>
          <a:graphicData uri="http://schemas.openxmlformats.org/drawingml/2006/table">
            <a:tbl>
              <a:tblPr firstCol="1">
                <a:tableStyleId>{21E4AEA4-8DFA-4A89-87EB-49C32662AFE0}</a:tableStyleId>
              </a:tblPr>
              <a:tblGrid>
                <a:gridCol w="1092670">
                  <a:extLst>
                    <a:ext uri="{9D8B030D-6E8A-4147-A177-3AD203B41FA5}">
                      <a16:colId xmlns:a16="http://schemas.microsoft.com/office/drawing/2014/main" val="969985178"/>
                    </a:ext>
                  </a:extLst>
                </a:gridCol>
                <a:gridCol w="1472730">
                  <a:extLst>
                    <a:ext uri="{9D8B030D-6E8A-4147-A177-3AD203B41FA5}">
                      <a16:colId xmlns:a16="http://schemas.microsoft.com/office/drawing/2014/main" val="3660206474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  <a:latin typeface="+mn-lt"/>
                        </a:rPr>
                        <a:t>CI of all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0.016267151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16510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  <a:latin typeface="+mn-lt"/>
                        </a:rPr>
                        <a:t>CR of all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0.028046811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5748808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  <a:latin typeface="+mn-lt"/>
                        </a:rPr>
                        <a:t>RI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123438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24677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F4C64A2-9982-4FCB-EB3A-801DE56712D1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35AE9-9238-E41B-EB82-8E1FFB6FE388}"/>
              </a:ext>
            </a:extLst>
          </p:cNvPr>
          <p:cNvSpPr txBox="1"/>
          <p:nvPr/>
        </p:nvSpPr>
        <p:spPr>
          <a:xfrm>
            <a:off x="1346254" y="-3882"/>
            <a:ext cx="184731" cy="110799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US" altLang="ko-KR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EE480-B10A-38B7-E299-24D19B927F97}"/>
              </a:ext>
            </a:extLst>
          </p:cNvPr>
          <p:cNvSpPr txBox="1"/>
          <p:nvPr/>
        </p:nvSpPr>
        <p:spPr>
          <a:xfrm>
            <a:off x="62712" y="175313"/>
            <a:ext cx="5229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2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B60FAA-0620-8817-8E4B-8B6C1C36A284}"/>
              </a:ext>
            </a:extLst>
          </p:cNvPr>
          <p:cNvSpPr txBox="1"/>
          <p:nvPr/>
        </p:nvSpPr>
        <p:spPr>
          <a:xfrm>
            <a:off x="62712" y="1123949"/>
            <a:ext cx="8040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 </a:t>
            </a:r>
            <a:endParaRPr lang="ko-KR" altLang="en-US" sz="48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890BE8-A77F-D376-35B9-34DBCE94AB1C}"/>
              </a:ext>
            </a:extLst>
          </p:cNvPr>
          <p:cNvSpPr txBox="1"/>
          <p:nvPr/>
        </p:nvSpPr>
        <p:spPr>
          <a:xfrm>
            <a:off x="215112" y="1276349"/>
            <a:ext cx="804098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/>
              </a:rPr>
              <a:t>Service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505574-1703-094C-6EA7-20CE9A61EA7C}"/>
              </a:ext>
            </a:extLst>
          </p:cNvPr>
          <p:cNvSpPr txBox="1"/>
          <p:nvPr/>
        </p:nvSpPr>
        <p:spPr>
          <a:xfrm>
            <a:off x="1226513" y="251649"/>
            <a:ext cx="10965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Weight - </a:t>
            </a:r>
            <a:r>
              <a:rPr lang="en-US" altLang="ko-KR" sz="3200" err="1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Insun</a:t>
            </a:r>
            <a:endParaRPr lang="en-US" altLang="ko-KR" sz="32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FC0C293-B1E2-DD69-3037-1F847D0B3EC9}"/>
              </a:ext>
            </a:extLst>
          </p:cNvPr>
          <p:cNvGraphicFramePr>
            <a:graphicFrameLocks noGrp="1"/>
          </p:cNvGraphicFramePr>
          <p:nvPr/>
        </p:nvGraphicFramePr>
        <p:xfrm>
          <a:off x="585612" y="2242471"/>
          <a:ext cx="7226300" cy="1047750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019134866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916398883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3260273923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4235620489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Step 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Convenience of individual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Saving conversion cost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Expandability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527466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Convenience of individual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0.333333333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0.13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2117612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Saving conversion cost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0.25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884813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Expandability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2078979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6.333333333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1.38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18175715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A1FCB3D-DD27-B1D4-BE58-F1F5B6DAF7CF}"/>
              </a:ext>
            </a:extLst>
          </p:cNvPr>
          <p:cNvGraphicFramePr>
            <a:graphicFrameLocks noGrp="1"/>
          </p:cNvGraphicFramePr>
          <p:nvPr/>
        </p:nvGraphicFramePr>
        <p:xfrm>
          <a:off x="585612" y="3548457"/>
          <a:ext cx="8826501" cy="1047750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79776">
                  <a:extLst>
                    <a:ext uri="{9D8B030D-6E8A-4147-A177-3AD203B41FA5}">
                      <a16:colId xmlns:a16="http://schemas.microsoft.com/office/drawing/2014/main" val="813665767"/>
                    </a:ext>
                  </a:extLst>
                </a:gridCol>
                <a:gridCol w="1979776">
                  <a:extLst>
                    <a:ext uri="{9D8B030D-6E8A-4147-A177-3AD203B41FA5}">
                      <a16:colId xmlns:a16="http://schemas.microsoft.com/office/drawing/2014/main" val="424659895"/>
                    </a:ext>
                  </a:extLst>
                </a:gridCol>
                <a:gridCol w="2297047">
                  <a:extLst>
                    <a:ext uri="{9D8B030D-6E8A-4147-A177-3AD203B41FA5}">
                      <a16:colId xmlns:a16="http://schemas.microsoft.com/office/drawing/2014/main" val="322485162"/>
                    </a:ext>
                  </a:extLst>
                </a:gridCol>
                <a:gridCol w="1094588">
                  <a:extLst>
                    <a:ext uri="{9D8B030D-6E8A-4147-A177-3AD203B41FA5}">
                      <a16:colId xmlns:a16="http://schemas.microsoft.com/office/drawing/2014/main" val="2982309264"/>
                    </a:ext>
                  </a:extLst>
                </a:gridCol>
                <a:gridCol w="1475314">
                  <a:extLst>
                    <a:ext uri="{9D8B030D-6E8A-4147-A177-3AD203B41FA5}">
                      <a16:colId xmlns:a16="http://schemas.microsoft.com/office/drawing/2014/main" val="85030257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Step2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Convenience of individual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Saving conversion cost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Expandability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Resulting Priorities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664267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Convenience of individual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0.052631579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0.094202899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0.082278159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733707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Saving conversion cost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0.157894737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0.18115942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0.213018052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7815874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Expandability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0.789473684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0.724637681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0.704703788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570996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73649562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63F11FC-96AC-E43F-48A1-35F47287CE18}"/>
              </a:ext>
            </a:extLst>
          </p:cNvPr>
          <p:cNvGraphicFramePr>
            <a:graphicFrameLocks noGrp="1"/>
          </p:cNvGraphicFramePr>
          <p:nvPr/>
        </p:nvGraphicFramePr>
        <p:xfrm>
          <a:off x="585767" y="4854443"/>
          <a:ext cx="8928100" cy="838200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805564283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4002999609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2291158522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3727643905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306328062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Step3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Convenience of individual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Saving conversion cost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Expandability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Weighted Sum Vector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45358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Convenience of individual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0.082278159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0.071006017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0.091611492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0.244895669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091032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Saving conversion cost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0.246834477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0.213018052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0.176175947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0.636028477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95028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Expandability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0.493668955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1.065090262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0.704703788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2.263463005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561520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044D634-ABDE-1096-7C3B-75B28D751693}"/>
              </a:ext>
            </a:extLst>
          </p:cNvPr>
          <p:cNvGraphicFramePr>
            <a:graphicFrameLocks noGrp="1"/>
          </p:cNvGraphicFramePr>
          <p:nvPr/>
        </p:nvGraphicFramePr>
        <p:xfrm>
          <a:off x="8103696" y="2242335"/>
          <a:ext cx="3962400" cy="1047750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394905690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489237373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Step 4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Consistency Vector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174899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Convenience of individual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2.976435929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320838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Saving conversion cost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2.985796133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26135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Expandability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3.211935344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933571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Lambda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3.058055802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83205517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96E71E-16FE-114F-5407-0BD82146C57F}"/>
              </a:ext>
            </a:extLst>
          </p:cNvPr>
          <p:cNvGraphicFramePr>
            <a:graphicFrameLocks noGrp="1"/>
          </p:cNvGraphicFramePr>
          <p:nvPr/>
        </p:nvGraphicFramePr>
        <p:xfrm>
          <a:off x="9500696" y="3548185"/>
          <a:ext cx="2565400" cy="628650"/>
        </p:xfrm>
        <a:graphic>
          <a:graphicData uri="http://schemas.openxmlformats.org/drawingml/2006/table">
            <a:tbl>
              <a:tblPr firstCol="1">
                <a:tableStyleId>{21E4AEA4-8DFA-4A89-87EB-49C32662AFE0}</a:tableStyleId>
              </a:tblPr>
              <a:tblGrid>
                <a:gridCol w="1092670">
                  <a:extLst>
                    <a:ext uri="{9D8B030D-6E8A-4147-A177-3AD203B41FA5}">
                      <a16:colId xmlns:a16="http://schemas.microsoft.com/office/drawing/2014/main" val="969985178"/>
                    </a:ext>
                  </a:extLst>
                </a:gridCol>
                <a:gridCol w="1472730">
                  <a:extLst>
                    <a:ext uri="{9D8B030D-6E8A-4147-A177-3AD203B41FA5}">
                      <a16:colId xmlns:a16="http://schemas.microsoft.com/office/drawing/2014/main" val="3660206474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CI of all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0.029027901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16510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CR of all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0.050048105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5748808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RI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0.58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123438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9569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F4C64A2-9982-4FCB-EB3A-801DE56712D1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EE480-B10A-38B7-E299-24D19B927F97}"/>
              </a:ext>
            </a:extLst>
          </p:cNvPr>
          <p:cNvSpPr txBox="1"/>
          <p:nvPr/>
        </p:nvSpPr>
        <p:spPr>
          <a:xfrm>
            <a:off x="62712" y="175313"/>
            <a:ext cx="524503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B60FAA-0620-8817-8E4B-8B6C1C36A284}"/>
              </a:ext>
            </a:extLst>
          </p:cNvPr>
          <p:cNvSpPr txBox="1"/>
          <p:nvPr/>
        </p:nvSpPr>
        <p:spPr>
          <a:xfrm>
            <a:off x="62712" y="1127339"/>
            <a:ext cx="8100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err="1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Seyeon</a:t>
            </a:r>
            <a:endParaRPr lang="ko-KR" altLang="en-US" sz="36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4F56AE-C867-EEA5-4352-F87E3B3A41E1}"/>
              </a:ext>
            </a:extLst>
          </p:cNvPr>
          <p:cNvSpPr txBox="1"/>
          <p:nvPr/>
        </p:nvSpPr>
        <p:spPr>
          <a:xfrm>
            <a:off x="1034981" y="267645"/>
            <a:ext cx="11157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Score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B42042-D84B-F593-9C2B-3636417B12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4"/>
          <a:stretch/>
        </p:blipFill>
        <p:spPr>
          <a:xfrm>
            <a:off x="1488032" y="1773669"/>
            <a:ext cx="8839309" cy="492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8174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F4C64A2-9982-4FCB-EB3A-801DE56712D1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EE480-B10A-38B7-E299-24D19B927F97}"/>
              </a:ext>
            </a:extLst>
          </p:cNvPr>
          <p:cNvSpPr txBox="1"/>
          <p:nvPr/>
        </p:nvSpPr>
        <p:spPr>
          <a:xfrm>
            <a:off x="62712" y="175313"/>
            <a:ext cx="524503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B60FAA-0620-8817-8E4B-8B6C1C36A284}"/>
              </a:ext>
            </a:extLst>
          </p:cNvPr>
          <p:cNvSpPr txBox="1"/>
          <p:nvPr/>
        </p:nvSpPr>
        <p:spPr>
          <a:xfrm>
            <a:off x="62712" y="1127339"/>
            <a:ext cx="8100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err="1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Jeongyun</a:t>
            </a:r>
            <a:endParaRPr lang="ko-KR" altLang="en-US" sz="36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4F56AE-C867-EEA5-4352-F87E3B3A41E1}"/>
              </a:ext>
            </a:extLst>
          </p:cNvPr>
          <p:cNvSpPr txBox="1"/>
          <p:nvPr/>
        </p:nvSpPr>
        <p:spPr>
          <a:xfrm>
            <a:off x="1034981" y="267645"/>
            <a:ext cx="11157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Score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A51B34-E4FD-2804-02E8-C7FAB9C1B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586" y="1773669"/>
            <a:ext cx="8608545" cy="481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58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4B0658D-093D-393C-D28D-88BC0463474D}"/>
              </a:ext>
            </a:extLst>
          </p:cNvPr>
          <p:cNvGrpSpPr/>
          <p:nvPr/>
        </p:nvGrpSpPr>
        <p:grpSpPr>
          <a:xfrm>
            <a:off x="153730" y="-238125"/>
            <a:ext cx="4392870" cy="1015663"/>
            <a:chOff x="-73884" y="1899589"/>
            <a:chExt cx="4392870" cy="101566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B1889E-1AD9-1AB0-C460-D878CC3BEDD4}"/>
                </a:ext>
              </a:extLst>
            </p:cNvPr>
            <p:cNvSpPr txBox="1"/>
            <p:nvPr/>
          </p:nvSpPr>
          <p:spPr>
            <a:xfrm>
              <a:off x="481076" y="1899589"/>
              <a:ext cx="383791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>
                  <a:solidFill>
                    <a:schemeClr val="bg1">
                      <a:lumMod val="85000"/>
                    </a:schemeClr>
                  </a:solidFill>
                  <a:latin typeface="Montserrat ExtraBold" pitchFamily="2" charset="0"/>
                </a:rPr>
                <a:t>Our Item</a:t>
              </a:r>
              <a:endParaRPr lang="ko-KR" altLang="en-US" sz="6000">
                <a:solidFill>
                  <a:schemeClr val="bg1">
                    <a:lumMod val="85000"/>
                  </a:schemeClr>
                </a:solidFill>
                <a:latin typeface="Montserrat ExtraBold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369629-CF61-74DB-8477-5E2C32653FC6}"/>
                </a:ext>
              </a:extLst>
            </p:cNvPr>
            <p:cNvSpPr txBox="1"/>
            <p:nvPr/>
          </p:nvSpPr>
          <p:spPr>
            <a:xfrm>
              <a:off x="-73884" y="2053477"/>
              <a:ext cx="55496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>
                  <a:solidFill>
                    <a:schemeClr val="bg1">
                      <a:lumMod val="85000"/>
                    </a:schemeClr>
                  </a:solidFill>
                  <a:latin typeface="Montserrat Black" pitchFamily="2" charset="0"/>
                </a:rPr>
                <a:t>1.</a:t>
              </a:r>
              <a:endParaRPr lang="ko-KR" altLang="en-US" sz="4000">
                <a:solidFill>
                  <a:schemeClr val="bg1">
                    <a:lumMod val="85000"/>
                  </a:schemeClr>
                </a:solidFill>
                <a:latin typeface="Montserrat Black" pitchFamily="2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92C4996-2258-C7E8-AC01-6A20E4D27024}"/>
              </a:ext>
            </a:extLst>
          </p:cNvPr>
          <p:cNvSpPr txBox="1"/>
          <p:nvPr/>
        </p:nvSpPr>
        <p:spPr>
          <a:xfrm>
            <a:off x="431210" y="118605"/>
            <a:ext cx="59568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>
                <a:latin typeface="Montserrat ExtraBold" pitchFamily="2" charset="0"/>
              </a:rPr>
              <a:t>About Co-Sub</a:t>
            </a:r>
            <a:endParaRPr lang="ko-KR" altLang="en-US" sz="6000">
              <a:latin typeface="Montserrat ExtraBold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74514F-FE21-36F3-31CD-4C4791FB94A5}"/>
              </a:ext>
            </a:extLst>
          </p:cNvPr>
          <p:cNvSpPr txBox="1"/>
          <p:nvPr/>
        </p:nvSpPr>
        <p:spPr>
          <a:xfrm>
            <a:off x="0" y="1141908"/>
            <a:ext cx="50706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Target Group</a:t>
            </a:r>
            <a:endParaRPr lang="ko-KR" altLang="en-US" sz="54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4538E40-1684-FE4E-B8F2-5060339C2E23}"/>
              </a:ext>
            </a:extLst>
          </p:cNvPr>
          <p:cNvGrpSpPr/>
          <p:nvPr/>
        </p:nvGrpSpPr>
        <p:grpSpPr>
          <a:xfrm>
            <a:off x="1583876" y="3610148"/>
            <a:ext cx="9024248" cy="1107333"/>
            <a:chOff x="651975" y="2293038"/>
            <a:chExt cx="9024248" cy="11073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34BD0A9-39CA-32D3-0927-37575D622554}"/>
                </a:ext>
              </a:extLst>
            </p:cNvPr>
            <p:cNvSpPr txBox="1"/>
            <p:nvPr/>
          </p:nvSpPr>
          <p:spPr>
            <a:xfrm>
              <a:off x="1816634" y="2477372"/>
              <a:ext cx="785958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latin typeface="Montserrat Medium" pitchFamily="2" charset="0"/>
                </a:rPr>
                <a:t>People who haven’t</a:t>
              </a:r>
            </a:p>
            <a:p>
              <a:pPr algn="l"/>
              <a:r>
                <a:rPr lang="en-US" altLang="ko-KR" sz="2400">
                  <a:solidFill>
                    <a:srgbClr val="00B050"/>
                  </a:solidFill>
                  <a:latin typeface="+mj-lt"/>
                </a:rPr>
                <a:t>Found the Proper Lip Color and Texture </a:t>
              </a:r>
              <a:r>
                <a:rPr lang="en-US" altLang="ko-KR">
                  <a:latin typeface="Montserrat Medium" pitchFamily="2" charset="0"/>
                </a:rPr>
                <a:t>for them.</a:t>
              </a:r>
              <a:endParaRPr lang="ko-KR" altLang="en-US">
                <a:latin typeface="Montserrat Medium" pitchFamily="2" charset="0"/>
              </a:endParaRPr>
            </a:p>
          </p:txBody>
        </p:sp>
        <p:pic>
          <p:nvPicPr>
            <p:cNvPr id="10" name="Picture 2" descr="Lipstick - Free fashion icons">
              <a:extLst>
                <a:ext uri="{FF2B5EF4-FFF2-40B4-BE49-F238E27FC236}">
                  <a16:creationId xmlns:a16="http://schemas.microsoft.com/office/drawing/2014/main" id="{436E277D-D69F-B26F-1095-15707328EC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34" r="23734"/>
            <a:stretch/>
          </p:blipFill>
          <p:spPr bwMode="auto">
            <a:xfrm>
              <a:off x="651975" y="2293038"/>
              <a:ext cx="536043" cy="1107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516561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F4C64A2-9982-4FCB-EB3A-801DE56712D1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EE480-B10A-38B7-E299-24D19B927F97}"/>
              </a:ext>
            </a:extLst>
          </p:cNvPr>
          <p:cNvSpPr txBox="1"/>
          <p:nvPr/>
        </p:nvSpPr>
        <p:spPr>
          <a:xfrm>
            <a:off x="62712" y="175313"/>
            <a:ext cx="524503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B60FAA-0620-8817-8E4B-8B6C1C36A284}"/>
              </a:ext>
            </a:extLst>
          </p:cNvPr>
          <p:cNvSpPr txBox="1"/>
          <p:nvPr/>
        </p:nvSpPr>
        <p:spPr>
          <a:xfrm>
            <a:off x="62712" y="1127339"/>
            <a:ext cx="8100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err="1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Insun</a:t>
            </a:r>
            <a:endParaRPr lang="ko-KR" altLang="en-US" sz="36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4F56AE-C867-EEA5-4352-F87E3B3A41E1}"/>
              </a:ext>
            </a:extLst>
          </p:cNvPr>
          <p:cNvSpPr txBox="1"/>
          <p:nvPr/>
        </p:nvSpPr>
        <p:spPr>
          <a:xfrm>
            <a:off x="1034981" y="267645"/>
            <a:ext cx="11157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Score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F0E234-D89E-5235-B8C4-094E7B40F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756" y="1577788"/>
            <a:ext cx="9002415" cy="495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0987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F4C64A2-9982-4FCB-EB3A-801DE56712D1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35AE9-9238-E41B-EB82-8E1FFB6FE388}"/>
              </a:ext>
            </a:extLst>
          </p:cNvPr>
          <p:cNvSpPr txBox="1"/>
          <p:nvPr/>
        </p:nvSpPr>
        <p:spPr>
          <a:xfrm>
            <a:off x="1346254" y="-3882"/>
            <a:ext cx="184731" cy="110799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US" altLang="ko-KR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EE480-B10A-38B7-E299-24D19B927F97}"/>
              </a:ext>
            </a:extLst>
          </p:cNvPr>
          <p:cNvSpPr txBox="1"/>
          <p:nvPr/>
        </p:nvSpPr>
        <p:spPr>
          <a:xfrm>
            <a:off x="62712" y="175313"/>
            <a:ext cx="579005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A6AF44-28E5-DD9A-D30E-28FACF5D4181}"/>
              </a:ext>
            </a:extLst>
          </p:cNvPr>
          <p:cNvSpPr txBox="1"/>
          <p:nvPr/>
        </p:nvSpPr>
        <p:spPr>
          <a:xfrm>
            <a:off x="1119219" y="95690"/>
            <a:ext cx="1113031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400" b="1">
                <a:solidFill>
                  <a:schemeClr val="accent5">
                    <a:lumMod val="75000"/>
                  </a:schemeClr>
                </a:solidFill>
                <a:latin typeface="Montserrat ExtraBold"/>
                <a:ea typeface="+mn-lt"/>
                <a:cs typeface="+mn-lt"/>
              </a:rPr>
              <a:t>Aggregate Final Priorities</a:t>
            </a:r>
            <a:endParaRPr lang="ko-KR" altLang="en-US" b="1">
              <a:solidFill>
                <a:schemeClr val="accent5">
                  <a:lumMod val="75000"/>
                </a:schemeClr>
              </a:solidFill>
              <a:latin typeface="Montserrat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CBD74F-A685-2A57-6ADF-EAFF84115AF9}"/>
              </a:ext>
            </a:extLst>
          </p:cNvPr>
          <p:cNvSpPr txBox="1"/>
          <p:nvPr/>
        </p:nvSpPr>
        <p:spPr>
          <a:xfrm>
            <a:off x="352214" y="1439282"/>
            <a:ext cx="495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chemeClr val="accent6"/>
                </a:solidFill>
              </a:rPr>
              <a:t>*</a:t>
            </a:r>
            <a:r>
              <a:rPr lang="en-US" altLang="ko-KR" sz="2400" b="1">
                <a:solidFill>
                  <a:schemeClr val="accent6"/>
                </a:solidFill>
              </a:rPr>
              <a:t>Calculation of weight</a:t>
            </a:r>
            <a:endParaRPr lang="ko-KR" altLang="en-US" sz="2400" b="1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5FC78D-413E-FE48-F380-07A3C884EDBF}"/>
              </a:ext>
            </a:extLst>
          </p:cNvPr>
          <p:cNvSpPr txBox="1"/>
          <p:nvPr/>
        </p:nvSpPr>
        <p:spPr>
          <a:xfrm>
            <a:off x="1351237" y="2011018"/>
            <a:ext cx="1092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Seyeon</a:t>
            </a:r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67AF86-3887-9E12-400B-ED0ED1F640B8}"/>
              </a:ext>
            </a:extLst>
          </p:cNvPr>
          <p:cNvSpPr txBox="1"/>
          <p:nvPr/>
        </p:nvSpPr>
        <p:spPr>
          <a:xfrm>
            <a:off x="5113032" y="2040997"/>
            <a:ext cx="1863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Jeong-yun</a:t>
            </a:r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EA4091-9AFE-0B4C-16A9-D5EB45AC10CD}"/>
              </a:ext>
            </a:extLst>
          </p:cNvPr>
          <p:cNvSpPr txBox="1"/>
          <p:nvPr/>
        </p:nvSpPr>
        <p:spPr>
          <a:xfrm>
            <a:off x="9226691" y="2040997"/>
            <a:ext cx="1863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In-sun</a:t>
            </a: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8605B7-B4AA-7219-3F9F-05B94D5C2317}"/>
              </a:ext>
            </a:extLst>
          </p:cNvPr>
          <p:cNvSpPr txBox="1"/>
          <p:nvPr/>
        </p:nvSpPr>
        <p:spPr>
          <a:xfrm>
            <a:off x="352213" y="4095070"/>
            <a:ext cx="495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chemeClr val="accent6"/>
                </a:solidFill>
              </a:rPr>
              <a:t>*</a:t>
            </a:r>
            <a:r>
              <a:rPr lang="en-US" altLang="ko-KR" sz="2400" b="1">
                <a:solidFill>
                  <a:schemeClr val="accent6"/>
                </a:solidFill>
              </a:rPr>
              <a:t>Calculation of score</a:t>
            </a:r>
            <a:endParaRPr lang="ko-KR" altLang="en-US" sz="2400" b="1">
              <a:solidFill>
                <a:schemeClr val="accent6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DE7DDE-0ADD-0ACB-09CA-EC93CE7CBCF5}"/>
              </a:ext>
            </a:extLst>
          </p:cNvPr>
          <p:cNvSpPr txBox="1"/>
          <p:nvPr/>
        </p:nvSpPr>
        <p:spPr>
          <a:xfrm>
            <a:off x="1486495" y="4614903"/>
            <a:ext cx="1092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Seyeon</a:t>
            </a:r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C0688F-BE26-1A61-7672-C5E278904848}"/>
              </a:ext>
            </a:extLst>
          </p:cNvPr>
          <p:cNvSpPr txBox="1"/>
          <p:nvPr/>
        </p:nvSpPr>
        <p:spPr>
          <a:xfrm>
            <a:off x="5164377" y="4596816"/>
            <a:ext cx="1863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Jeong-yun</a:t>
            </a:r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432BE0-1336-4F9B-F860-4997F40315A8}"/>
              </a:ext>
            </a:extLst>
          </p:cNvPr>
          <p:cNvSpPr txBox="1"/>
          <p:nvPr/>
        </p:nvSpPr>
        <p:spPr>
          <a:xfrm>
            <a:off x="9220188" y="4596816"/>
            <a:ext cx="1863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In-sun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4E8E958-3A8F-6C36-D6EE-BB0B48413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597" y="5083830"/>
            <a:ext cx="3922774" cy="129612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29DA28B-A796-6DEB-9479-BB334219C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386" y="5095138"/>
            <a:ext cx="4055111" cy="127350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7AEDAD5-152E-9C1D-B772-3937A8B9B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9586" y="5134882"/>
            <a:ext cx="3888547" cy="12337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4F88445-B772-8FC5-B43A-FDF1466B88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4930" y="2450410"/>
            <a:ext cx="3522108" cy="142820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9ABE6ED-F2EE-C4F3-DFAF-A6F58670FA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5503" y="2450410"/>
            <a:ext cx="3652613" cy="144788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F5F1FF6-4B01-29C4-77B3-8F2E753CE6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84" y="2503164"/>
            <a:ext cx="3176465" cy="125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244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F4C64A2-9982-4FCB-EB3A-801DE56712D1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35AE9-9238-E41B-EB82-8E1FFB6FE388}"/>
              </a:ext>
            </a:extLst>
          </p:cNvPr>
          <p:cNvSpPr txBox="1"/>
          <p:nvPr/>
        </p:nvSpPr>
        <p:spPr>
          <a:xfrm>
            <a:off x="1346254" y="-3882"/>
            <a:ext cx="184731" cy="110799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US" altLang="ko-KR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EE480-B10A-38B7-E299-24D19B927F97}"/>
              </a:ext>
            </a:extLst>
          </p:cNvPr>
          <p:cNvSpPr txBox="1"/>
          <p:nvPr/>
        </p:nvSpPr>
        <p:spPr>
          <a:xfrm>
            <a:off x="62712" y="175313"/>
            <a:ext cx="579005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A6AF44-28E5-DD9A-D30E-28FACF5D4181}"/>
              </a:ext>
            </a:extLst>
          </p:cNvPr>
          <p:cNvSpPr txBox="1"/>
          <p:nvPr/>
        </p:nvSpPr>
        <p:spPr>
          <a:xfrm>
            <a:off x="1119219" y="95690"/>
            <a:ext cx="1113031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400" b="1">
                <a:solidFill>
                  <a:schemeClr val="accent5">
                    <a:lumMod val="75000"/>
                  </a:schemeClr>
                </a:solidFill>
                <a:latin typeface="Montserrat ExtraBold"/>
                <a:ea typeface="+mn-lt"/>
                <a:cs typeface="+mn-lt"/>
              </a:rPr>
              <a:t>Aggregate Final Priorities</a:t>
            </a:r>
            <a:endParaRPr lang="ko-KR" altLang="en-US" b="1">
              <a:solidFill>
                <a:schemeClr val="accent5">
                  <a:lumMod val="75000"/>
                </a:schemeClr>
              </a:solidFill>
              <a:latin typeface="Montserrat Extra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CBD74F-A685-2A57-6ADF-EAFF84115AF9}"/>
                  </a:ext>
                </a:extLst>
              </p:cNvPr>
              <p:cNvSpPr txBox="1"/>
              <p:nvPr/>
            </p:nvSpPr>
            <p:spPr>
              <a:xfrm>
                <a:off x="606214" y="1363015"/>
                <a:ext cx="95283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>
                    <a:solidFill>
                      <a:schemeClr val="accent6"/>
                    </a:solidFill>
                  </a:rPr>
                  <a:t>*AHP Result = Calculation of weight</a:t>
                </a:r>
                <a:r>
                  <a:rPr lang="en-US" altLang="ko-KR" sz="2400" b="1">
                    <a:solidFill>
                      <a:schemeClr val="accent6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</m:oMath>
                </a14:m>
                <a:r>
                  <a:rPr lang="en-US" altLang="ko-KR" sz="2400" b="1">
                    <a:solidFill>
                      <a:schemeClr val="accent6"/>
                    </a:solidFill>
                  </a:rPr>
                  <a:t>Calculation of score</a:t>
                </a:r>
                <a:endParaRPr lang="ko-KR" altLang="en-US" sz="2400" b="1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CBD74F-A685-2A57-6ADF-EAFF84115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14" y="1363015"/>
                <a:ext cx="9528386" cy="461665"/>
              </a:xfrm>
              <a:prstGeom prst="rect">
                <a:avLst/>
              </a:prstGeom>
              <a:blipFill>
                <a:blip r:embed="rId2"/>
                <a:stretch>
                  <a:fillRect t="-933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35FC78D-413E-FE48-F380-07A3C884EDBF}"/>
              </a:ext>
            </a:extLst>
          </p:cNvPr>
          <p:cNvSpPr txBox="1"/>
          <p:nvPr/>
        </p:nvSpPr>
        <p:spPr>
          <a:xfrm>
            <a:off x="1438619" y="2669890"/>
            <a:ext cx="1790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err="1"/>
              <a:t>Seyeon</a:t>
            </a:r>
            <a:endParaRPr lang="ko-KR" altLang="en-US" sz="3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70CE75-B4E1-31DD-11B2-6285CF2096C0}"/>
              </a:ext>
            </a:extLst>
          </p:cNvPr>
          <p:cNvSpPr txBox="1"/>
          <p:nvPr/>
        </p:nvSpPr>
        <p:spPr>
          <a:xfrm>
            <a:off x="606215" y="3930806"/>
            <a:ext cx="2623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/>
              <a:t>Jeong-yun</a:t>
            </a:r>
            <a:endParaRPr lang="ko-KR" altLang="en-US" sz="3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AC5FC1-15A3-EE38-744B-073C7EF8D6A6}"/>
              </a:ext>
            </a:extLst>
          </p:cNvPr>
          <p:cNvSpPr txBox="1"/>
          <p:nvPr/>
        </p:nvSpPr>
        <p:spPr>
          <a:xfrm>
            <a:off x="1438619" y="5191722"/>
            <a:ext cx="1790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/>
              <a:t>In-sun</a:t>
            </a:r>
            <a:endParaRPr lang="ko-KR" altLang="en-US" sz="32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E5D375-244B-019B-DBFA-28B729805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546" y="3653762"/>
            <a:ext cx="6144798" cy="10437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E8F160-4114-FD28-A803-DBA55B1DC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8546" y="4947285"/>
            <a:ext cx="6826481" cy="107364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F317F3A-3C42-3554-F2BF-DA38B5F31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2039" y="2432420"/>
            <a:ext cx="6341342" cy="9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740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7D7CC5D-67ED-D6D5-4C20-DE9A615AACA0}"/>
              </a:ext>
            </a:extLst>
          </p:cNvPr>
          <p:cNvSpPr txBox="1"/>
          <p:nvPr/>
        </p:nvSpPr>
        <p:spPr>
          <a:xfrm>
            <a:off x="398319" y="1122796"/>
            <a:ext cx="495657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/>
              </a:rPr>
              <a:t>Merged Result</a:t>
            </a:r>
            <a:endParaRPr lang="ko-KR" altLang="en-US" sz="4800">
              <a:solidFill>
                <a:schemeClr val="accent2">
                  <a:lumMod val="60000"/>
                  <a:lumOff val="40000"/>
                </a:schemeClr>
              </a:solidFill>
              <a:latin typeface="Montserrat ExtraBold"/>
            </a:endParaRPr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F4C64A2-9982-4FCB-EB3A-801DE56712D1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35AE9-9238-E41B-EB82-8E1FFB6FE388}"/>
              </a:ext>
            </a:extLst>
          </p:cNvPr>
          <p:cNvSpPr txBox="1"/>
          <p:nvPr/>
        </p:nvSpPr>
        <p:spPr>
          <a:xfrm>
            <a:off x="1346254" y="-3882"/>
            <a:ext cx="184731" cy="110799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US" altLang="ko-KR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EE480-B10A-38B7-E299-24D19B927F97}"/>
              </a:ext>
            </a:extLst>
          </p:cNvPr>
          <p:cNvSpPr txBox="1"/>
          <p:nvPr/>
        </p:nvSpPr>
        <p:spPr>
          <a:xfrm>
            <a:off x="62712" y="175313"/>
            <a:ext cx="579005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A6AF44-28E5-DD9A-D30E-28FACF5D4181}"/>
              </a:ext>
            </a:extLst>
          </p:cNvPr>
          <p:cNvSpPr txBox="1"/>
          <p:nvPr/>
        </p:nvSpPr>
        <p:spPr>
          <a:xfrm>
            <a:off x="1119219" y="95690"/>
            <a:ext cx="1113031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400" b="1">
                <a:solidFill>
                  <a:schemeClr val="accent5">
                    <a:lumMod val="75000"/>
                  </a:schemeClr>
                </a:solidFill>
                <a:latin typeface="Montserrat ExtraBold"/>
                <a:ea typeface="+mn-lt"/>
                <a:cs typeface="+mn-lt"/>
              </a:rPr>
              <a:t>Aggregate Final Priorities</a:t>
            </a:r>
            <a:endParaRPr lang="ko-KR" altLang="en-US" b="1">
              <a:solidFill>
                <a:schemeClr val="accent5">
                  <a:lumMod val="75000"/>
                </a:schemeClr>
              </a:solidFill>
              <a:latin typeface="Montserrat Extra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449C1F-8B91-BB8E-ABF0-F15399508B87}"/>
              </a:ext>
            </a:extLst>
          </p:cNvPr>
          <p:cNvSpPr txBox="1"/>
          <p:nvPr/>
        </p:nvSpPr>
        <p:spPr>
          <a:xfrm>
            <a:off x="6440015" y="5520869"/>
            <a:ext cx="3621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/>
              <a:t>No start </a:t>
            </a:r>
            <a:r>
              <a:rPr lang="en-US" altLang="ko-KR" sz="3200" b="1">
                <a:solidFill>
                  <a:srgbClr val="FF0000"/>
                </a:solidFill>
              </a:rPr>
              <a:t>&lt; </a:t>
            </a:r>
            <a:r>
              <a:rPr lang="en-US" altLang="ko-KR" sz="3200" b="1"/>
              <a:t>Start</a:t>
            </a:r>
            <a:endParaRPr lang="ko-KR" altLang="en-US" sz="3200" b="1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5FDF15A-BD44-D396-5015-3FD43C70B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036" y="2111610"/>
            <a:ext cx="4679010" cy="263478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C774233-9E9D-1102-5FA4-CE2716E14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743" y="2111610"/>
            <a:ext cx="4378880" cy="25103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8E2CFA3-DAF0-A42A-3874-39D9FEB44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1247" y="5329646"/>
            <a:ext cx="3197981" cy="12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075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F4C64A2-9982-4FCB-EB3A-801DE56712D1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35AE9-9238-E41B-EB82-8E1FFB6FE388}"/>
              </a:ext>
            </a:extLst>
          </p:cNvPr>
          <p:cNvSpPr txBox="1"/>
          <p:nvPr/>
        </p:nvSpPr>
        <p:spPr>
          <a:xfrm>
            <a:off x="1346254" y="-3882"/>
            <a:ext cx="184731" cy="110799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US" altLang="ko-KR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EE480-B10A-38B7-E299-24D19B927F97}"/>
              </a:ext>
            </a:extLst>
          </p:cNvPr>
          <p:cNvSpPr txBox="1"/>
          <p:nvPr/>
        </p:nvSpPr>
        <p:spPr>
          <a:xfrm>
            <a:off x="62712" y="175313"/>
            <a:ext cx="579005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A6AF44-28E5-DD9A-D30E-28FACF5D4181}"/>
              </a:ext>
            </a:extLst>
          </p:cNvPr>
          <p:cNvSpPr txBox="1"/>
          <p:nvPr/>
        </p:nvSpPr>
        <p:spPr>
          <a:xfrm>
            <a:off x="1119219" y="95690"/>
            <a:ext cx="1113031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400" b="1">
                <a:solidFill>
                  <a:schemeClr val="accent5">
                    <a:lumMod val="75000"/>
                  </a:schemeClr>
                </a:solidFill>
                <a:latin typeface="Montserrat ExtraBold"/>
                <a:ea typeface="+mn-lt"/>
                <a:cs typeface="+mn-lt"/>
              </a:rPr>
              <a:t>Aggregate Final Priorities</a:t>
            </a:r>
            <a:endParaRPr lang="ko-KR" altLang="en-US" b="1">
              <a:solidFill>
                <a:schemeClr val="accent5">
                  <a:lumMod val="75000"/>
                </a:schemeClr>
              </a:solidFill>
              <a:latin typeface="Montserrat ExtraBold"/>
            </a:endParaRPr>
          </a:p>
        </p:txBody>
      </p:sp>
      <p:graphicFrame>
        <p:nvGraphicFramePr>
          <p:cNvPr id="4" name="표 12">
            <a:extLst>
              <a:ext uri="{FF2B5EF4-FFF2-40B4-BE49-F238E27FC236}">
                <a16:creationId xmlns:a16="http://schemas.microsoft.com/office/drawing/2014/main" id="{7D9122DD-47DE-4A42-7007-680DF7640B03}"/>
              </a:ext>
            </a:extLst>
          </p:cNvPr>
          <p:cNvGraphicFramePr>
            <a:graphicFrameLocks noGrp="1"/>
          </p:cNvGraphicFramePr>
          <p:nvPr/>
        </p:nvGraphicFramePr>
        <p:xfrm>
          <a:off x="1382793" y="2046003"/>
          <a:ext cx="9337350" cy="34499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557">
                  <a:extLst>
                    <a:ext uri="{9D8B030D-6E8A-4147-A177-3AD203B41FA5}">
                      <a16:colId xmlns:a16="http://schemas.microsoft.com/office/drawing/2014/main" val="1741257980"/>
                    </a:ext>
                  </a:extLst>
                </a:gridCol>
                <a:gridCol w="1809212">
                  <a:extLst>
                    <a:ext uri="{9D8B030D-6E8A-4147-A177-3AD203B41FA5}">
                      <a16:colId xmlns:a16="http://schemas.microsoft.com/office/drawing/2014/main" val="3482878826"/>
                    </a:ext>
                  </a:extLst>
                </a:gridCol>
                <a:gridCol w="2196445">
                  <a:extLst>
                    <a:ext uri="{9D8B030D-6E8A-4147-A177-3AD203B41FA5}">
                      <a16:colId xmlns:a16="http://schemas.microsoft.com/office/drawing/2014/main" val="246873645"/>
                    </a:ext>
                  </a:extLst>
                </a:gridCol>
                <a:gridCol w="2168165">
                  <a:extLst>
                    <a:ext uri="{9D8B030D-6E8A-4147-A177-3AD203B41FA5}">
                      <a16:colId xmlns:a16="http://schemas.microsoft.com/office/drawing/2014/main" val="4105863586"/>
                    </a:ext>
                  </a:extLst>
                </a:gridCol>
                <a:gridCol w="1677971">
                  <a:extLst>
                    <a:ext uri="{9D8B030D-6E8A-4147-A177-3AD203B41FA5}">
                      <a16:colId xmlns:a16="http://schemas.microsoft.com/office/drawing/2014/main" val="3247793444"/>
                    </a:ext>
                  </a:extLst>
                </a:gridCol>
              </a:tblGrid>
              <a:tr h="759335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AHP&lt;0.45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0.45&lt;=AHP&lt;0.5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0.5&lt;=AHP&lt;0.55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0.55&lt;=AHP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499656"/>
                  </a:ext>
                </a:extLst>
              </a:tr>
              <a:tr h="672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 : 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-</a:t>
                      </a:r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-</a:t>
                      </a:r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Valid</a:t>
                      </a:r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Valid</a:t>
                      </a:r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995530"/>
                  </a:ext>
                </a:extLst>
              </a:tr>
              <a:tr h="672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 : 1</a:t>
                      </a:r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Feedback</a:t>
                      </a:r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Very Cautious</a:t>
                      </a:r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 Bit Cautious</a:t>
                      </a:r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Valid</a:t>
                      </a:r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247560"/>
                  </a:ext>
                </a:extLst>
              </a:tr>
              <a:tr h="672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 : 2</a:t>
                      </a:r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No Validity</a:t>
                      </a:r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A Bit Cautious</a:t>
                      </a:r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Very Cautious</a:t>
                      </a:r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Feedback</a:t>
                      </a:r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784986"/>
                  </a:ext>
                </a:extLst>
              </a:tr>
              <a:tr h="672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 : 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No Validity</a:t>
                      </a:r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No Validity</a:t>
                      </a:r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-</a:t>
                      </a:r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-</a:t>
                      </a:r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606840"/>
                  </a:ext>
                </a:extLst>
              </a:tr>
            </a:tbl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98C51814-331B-3F8B-AE92-A4B5BD90EAA3}"/>
              </a:ext>
            </a:extLst>
          </p:cNvPr>
          <p:cNvSpPr/>
          <p:nvPr/>
        </p:nvSpPr>
        <p:spPr>
          <a:xfrm>
            <a:off x="9077940" y="2142826"/>
            <a:ext cx="1640264" cy="59066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D1381B9-1CED-3667-A6F4-87A5FB592322}"/>
              </a:ext>
            </a:extLst>
          </p:cNvPr>
          <p:cNvSpPr/>
          <p:nvPr/>
        </p:nvSpPr>
        <p:spPr>
          <a:xfrm>
            <a:off x="1530985" y="2863499"/>
            <a:ext cx="1183900" cy="52734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3D864B-6167-A93F-7C47-654E1D671A47}"/>
              </a:ext>
            </a:extLst>
          </p:cNvPr>
          <p:cNvSpPr/>
          <p:nvPr/>
        </p:nvSpPr>
        <p:spPr>
          <a:xfrm>
            <a:off x="9306122" y="2905272"/>
            <a:ext cx="1183900" cy="443802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038189-F4BA-E879-E849-D14856F8E1F0}"/>
              </a:ext>
            </a:extLst>
          </p:cNvPr>
          <p:cNvSpPr txBox="1"/>
          <p:nvPr/>
        </p:nvSpPr>
        <p:spPr>
          <a:xfrm>
            <a:off x="398319" y="1122796"/>
            <a:ext cx="495657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/>
              </a:rPr>
              <a:t>AHP result</a:t>
            </a:r>
            <a:endParaRPr lang="ko-KR" altLang="en-US" sz="4800">
              <a:solidFill>
                <a:schemeClr val="accent2">
                  <a:lumMod val="60000"/>
                  <a:lumOff val="40000"/>
                </a:schemeClr>
              </a:solidFill>
              <a:latin typeface="Montserrat ExtraBold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168ED3D-3AEE-4F8A-E2CE-352C729FAD9D}"/>
              </a:ext>
            </a:extLst>
          </p:cNvPr>
          <p:cNvCxnSpPr>
            <a:cxnSpLocks/>
          </p:cNvCxnSpPr>
          <p:nvPr/>
        </p:nvCxnSpPr>
        <p:spPr>
          <a:xfrm>
            <a:off x="1382793" y="2065839"/>
            <a:ext cx="1493814" cy="5841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6D19CC9-AB4D-0AB2-23C3-DF09D97334E4}"/>
              </a:ext>
            </a:extLst>
          </p:cNvPr>
          <p:cNvSpPr txBox="1"/>
          <p:nvPr/>
        </p:nvSpPr>
        <p:spPr>
          <a:xfrm>
            <a:off x="1338261" y="2438157"/>
            <a:ext cx="12635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Start : No start</a:t>
            </a:r>
            <a:endParaRPr lang="ko-KR" altLang="en-US" sz="1100" b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A8444C-2852-C0C9-4C9A-305AC3F086EF}"/>
              </a:ext>
            </a:extLst>
          </p:cNvPr>
          <p:cNvSpPr txBox="1"/>
          <p:nvPr/>
        </p:nvSpPr>
        <p:spPr>
          <a:xfrm>
            <a:off x="2129700" y="2086866"/>
            <a:ext cx="585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Total</a:t>
            </a:r>
            <a:endParaRPr lang="ko-KR" altLang="en-US" sz="12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C0119A-5769-E42E-1D87-8C40CF9C63FC}"/>
              </a:ext>
            </a:extLst>
          </p:cNvPr>
          <p:cNvSpPr txBox="1"/>
          <p:nvPr/>
        </p:nvSpPr>
        <p:spPr>
          <a:xfrm>
            <a:off x="2653910" y="5735204"/>
            <a:ext cx="6884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/>
              <a:t>Starting Our Business is Valid Choice.</a:t>
            </a: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33647452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19AA38-6390-9C7C-EF20-BE8F10A09A6E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F1EEEB"/>
                </a:solidFill>
                <a:latin typeface="Montserrat Black" pitchFamily="2" charset="0"/>
              </a:rPr>
              <a:t>21102052 Lee Jeong-yun   |   21102044 Oh </a:t>
            </a:r>
            <a:r>
              <a:rPr lang="en-US" altLang="ko-KR" err="1">
                <a:solidFill>
                  <a:srgbClr val="F1EEEB"/>
                </a:solidFill>
                <a:latin typeface="Montserrat Black" pitchFamily="2" charset="0"/>
              </a:rPr>
              <a:t>Seyeon</a:t>
            </a:r>
            <a:r>
              <a:rPr lang="en-US" altLang="ko-KR">
                <a:solidFill>
                  <a:srgbClr val="F1EEEB"/>
                </a:solidFill>
                <a:latin typeface="Montserrat Black" pitchFamily="2" charset="0"/>
              </a:rPr>
              <a:t>   |   21102050 Lee In-sun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10F76C-573B-CB3A-6CBA-220E325BFD59}"/>
              </a:ext>
            </a:extLst>
          </p:cNvPr>
          <p:cNvSpPr txBox="1"/>
          <p:nvPr/>
        </p:nvSpPr>
        <p:spPr>
          <a:xfrm>
            <a:off x="3844422" y="609541"/>
            <a:ext cx="45031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latin typeface="Montserrat ExtraLight" pitchFamily="2" charset="0"/>
              </a:rPr>
              <a:t>Thank you</a:t>
            </a:r>
            <a:endParaRPr lang="ko-KR" altLang="en-US" sz="6600">
              <a:latin typeface="Montserrat ExtraLight" pitchFamily="2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1B5894B-FFB2-CA25-95B0-80E372941589}"/>
              </a:ext>
            </a:extLst>
          </p:cNvPr>
          <p:cNvGrpSpPr/>
          <p:nvPr/>
        </p:nvGrpSpPr>
        <p:grpSpPr>
          <a:xfrm>
            <a:off x="2047702" y="1833399"/>
            <a:ext cx="8096592" cy="4539407"/>
            <a:chOff x="2065482" y="1949261"/>
            <a:chExt cx="8096592" cy="453940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8ACD27-9398-EC4F-B0CE-F26FE8FA6EC9}"/>
                </a:ext>
              </a:extLst>
            </p:cNvPr>
            <p:cNvSpPr txBox="1"/>
            <p:nvPr/>
          </p:nvSpPr>
          <p:spPr>
            <a:xfrm>
              <a:off x="2065482" y="1949261"/>
              <a:ext cx="8045792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700">
                  <a:solidFill>
                    <a:schemeClr val="bg1">
                      <a:lumMod val="75000"/>
                    </a:schemeClr>
                  </a:solidFill>
                  <a:latin typeface="Angella White Personal use font" panose="02000503000000020003" pitchFamily="50" charset="0"/>
                </a:rPr>
                <a:t>Co-Sub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CADA9F2-68AB-6116-C828-7F6B9169AE8F}"/>
                </a:ext>
              </a:extLst>
            </p:cNvPr>
            <p:cNvSpPr txBox="1"/>
            <p:nvPr/>
          </p:nvSpPr>
          <p:spPr>
            <a:xfrm>
              <a:off x="2116282" y="1979741"/>
              <a:ext cx="8045792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700">
                  <a:latin typeface="Angella White Personal use font" panose="02000503000000020003" pitchFamily="50" charset="0"/>
                </a:rPr>
                <a:t>Co-Sub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441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4B0658D-093D-393C-D28D-88BC0463474D}"/>
              </a:ext>
            </a:extLst>
          </p:cNvPr>
          <p:cNvGrpSpPr/>
          <p:nvPr/>
        </p:nvGrpSpPr>
        <p:grpSpPr>
          <a:xfrm>
            <a:off x="153730" y="-238125"/>
            <a:ext cx="4392870" cy="1015663"/>
            <a:chOff x="-73884" y="1899589"/>
            <a:chExt cx="4392870" cy="101566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B1889E-1AD9-1AB0-C460-D878CC3BEDD4}"/>
                </a:ext>
              </a:extLst>
            </p:cNvPr>
            <p:cNvSpPr txBox="1"/>
            <p:nvPr/>
          </p:nvSpPr>
          <p:spPr>
            <a:xfrm>
              <a:off x="481076" y="1899589"/>
              <a:ext cx="383791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>
                  <a:solidFill>
                    <a:schemeClr val="bg1">
                      <a:lumMod val="85000"/>
                    </a:schemeClr>
                  </a:solidFill>
                  <a:latin typeface="Montserrat ExtraBold" pitchFamily="2" charset="0"/>
                </a:rPr>
                <a:t>Our Item</a:t>
              </a:r>
              <a:endParaRPr lang="ko-KR" altLang="en-US" sz="6000">
                <a:solidFill>
                  <a:schemeClr val="bg1">
                    <a:lumMod val="85000"/>
                  </a:schemeClr>
                </a:solidFill>
                <a:latin typeface="Montserrat ExtraBold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369629-CF61-74DB-8477-5E2C32653FC6}"/>
                </a:ext>
              </a:extLst>
            </p:cNvPr>
            <p:cNvSpPr txBox="1"/>
            <p:nvPr/>
          </p:nvSpPr>
          <p:spPr>
            <a:xfrm>
              <a:off x="-73884" y="2053477"/>
              <a:ext cx="55496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>
                  <a:solidFill>
                    <a:schemeClr val="bg1">
                      <a:lumMod val="85000"/>
                    </a:schemeClr>
                  </a:solidFill>
                  <a:latin typeface="Montserrat Black" pitchFamily="2" charset="0"/>
                </a:rPr>
                <a:t>1.</a:t>
              </a:r>
              <a:endParaRPr lang="ko-KR" altLang="en-US" sz="4000">
                <a:solidFill>
                  <a:schemeClr val="bg1">
                    <a:lumMod val="85000"/>
                  </a:schemeClr>
                </a:solidFill>
                <a:latin typeface="Montserrat Black" pitchFamily="2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92C4996-2258-C7E8-AC01-6A20E4D27024}"/>
              </a:ext>
            </a:extLst>
          </p:cNvPr>
          <p:cNvSpPr txBox="1"/>
          <p:nvPr/>
        </p:nvSpPr>
        <p:spPr>
          <a:xfrm>
            <a:off x="431210" y="118605"/>
            <a:ext cx="5842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>
                <a:latin typeface="Montserrat ExtraBold" pitchFamily="2" charset="0"/>
              </a:rPr>
              <a:t>About Co-Sub</a:t>
            </a:r>
            <a:endParaRPr lang="ko-KR" altLang="en-US" sz="6000">
              <a:latin typeface="Montserrat ExtraBold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74514F-FE21-36F3-31CD-4C4791FB94A5}"/>
              </a:ext>
            </a:extLst>
          </p:cNvPr>
          <p:cNvSpPr txBox="1"/>
          <p:nvPr/>
        </p:nvSpPr>
        <p:spPr>
          <a:xfrm>
            <a:off x="0" y="1141908"/>
            <a:ext cx="6131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What Services?</a:t>
            </a:r>
            <a:endParaRPr lang="ko-KR" altLang="en-US" sz="54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0FD87B-DC35-7906-0080-DDC55C352A5F}"/>
              </a:ext>
            </a:extLst>
          </p:cNvPr>
          <p:cNvSpPr txBox="1"/>
          <p:nvPr/>
        </p:nvSpPr>
        <p:spPr>
          <a:xfrm>
            <a:off x="634098" y="2156571"/>
            <a:ext cx="7598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Montserrat Medium" pitchFamily="2" charset="0"/>
                <a:ea typeface="맑은 고딕"/>
              </a:rPr>
              <a:t>1) Cosmetic Subscription Service Based on AI</a:t>
            </a:r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D8A02CF2-9D75-0525-3A53-9D3BD16A479F}"/>
              </a:ext>
            </a:extLst>
          </p:cNvPr>
          <p:cNvCxnSpPr>
            <a:cxnSpLocks/>
          </p:cNvCxnSpPr>
          <p:nvPr/>
        </p:nvCxnSpPr>
        <p:spPr>
          <a:xfrm rot="16200000" flipV="1">
            <a:off x="1718593" y="4966929"/>
            <a:ext cx="1363495" cy="1190181"/>
          </a:xfrm>
          <a:prstGeom prst="bentConnector3">
            <a:avLst>
              <a:gd name="adj1" fmla="val 2208"/>
            </a:avLst>
          </a:prstGeom>
          <a:ln w="76200">
            <a:solidFill>
              <a:srgbClr val="FF8F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A828AE6-05A7-19CF-2D2C-8A672300BD1B}"/>
              </a:ext>
            </a:extLst>
          </p:cNvPr>
          <p:cNvGrpSpPr/>
          <p:nvPr/>
        </p:nvGrpSpPr>
        <p:grpSpPr>
          <a:xfrm>
            <a:off x="323150" y="2927703"/>
            <a:ext cx="2772124" cy="1949165"/>
            <a:chOff x="777197" y="2690976"/>
            <a:chExt cx="2772124" cy="1949165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1687C00B-EE75-BBEE-AE5A-D1E01F78F097}"/>
                </a:ext>
              </a:extLst>
            </p:cNvPr>
            <p:cNvGrpSpPr/>
            <p:nvPr/>
          </p:nvGrpSpPr>
          <p:grpSpPr>
            <a:xfrm>
              <a:off x="777197" y="2690976"/>
              <a:ext cx="2772124" cy="1521424"/>
              <a:chOff x="738323" y="2671486"/>
              <a:chExt cx="2772124" cy="1521424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112B31B4-3415-0D7C-3446-E59B5503FEC5}"/>
                  </a:ext>
                </a:extLst>
              </p:cNvPr>
              <p:cNvGrpSpPr/>
              <p:nvPr/>
            </p:nvGrpSpPr>
            <p:grpSpPr>
              <a:xfrm>
                <a:off x="1345317" y="2826592"/>
                <a:ext cx="2165130" cy="1366318"/>
                <a:chOff x="2896889" y="3944137"/>
                <a:chExt cx="2365851" cy="1418961"/>
              </a:xfrm>
            </p:grpSpPr>
            <p:pic>
              <p:nvPicPr>
                <p:cNvPr id="12" name="그래픽 11" descr="남자 옆모습 윤곽선">
                  <a:extLst>
                    <a:ext uri="{FF2B5EF4-FFF2-40B4-BE49-F238E27FC236}">
                      <a16:creationId xmlns:a16="http://schemas.microsoft.com/office/drawing/2014/main" id="{3EEBC5C4-0D8B-049D-7017-4DFDF1F1AD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53123" y="3944137"/>
                  <a:ext cx="1409617" cy="1409617"/>
                </a:xfrm>
                <a:prstGeom prst="rect">
                  <a:avLst/>
                </a:prstGeom>
              </p:spPr>
            </p:pic>
            <p:pic>
              <p:nvPicPr>
                <p:cNvPr id="19" name="그래픽 18" descr="여성 프로필 윤곽선">
                  <a:extLst>
                    <a:ext uri="{FF2B5EF4-FFF2-40B4-BE49-F238E27FC236}">
                      <a16:creationId xmlns:a16="http://schemas.microsoft.com/office/drawing/2014/main" id="{49D7F752-6F91-8D79-E083-790BCCF8E3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96889" y="3953481"/>
                  <a:ext cx="1409617" cy="1409617"/>
                </a:xfrm>
                <a:prstGeom prst="rect">
                  <a:avLst/>
                </a:prstGeom>
              </p:spPr>
            </p:pic>
          </p:grpSp>
          <p:pic>
            <p:nvPicPr>
              <p:cNvPr id="40" name="그래픽 39" descr="업로드 윤곽선">
                <a:extLst>
                  <a:ext uri="{FF2B5EF4-FFF2-40B4-BE49-F238E27FC236}">
                    <a16:creationId xmlns:a16="http://schemas.microsoft.com/office/drawing/2014/main" id="{AB03A249-AB0E-D90D-108A-877AD61CD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38323" y="2671486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FF13362-5E68-6AAA-772A-FC863F747DB7}"/>
                </a:ext>
              </a:extLst>
            </p:cNvPr>
            <p:cNvSpPr txBox="1"/>
            <p:nvPr/>
          </p:nvSpPr>
          <p:spPr>
            <a:xfrm>
              <a:off x="1066915" y="4055366"/>
              <a:ext cx="21926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>
                  <a:latin typeface="Montserrat Medium" pitchFamily="2" charset="0"/>
                  <a:ea typeface="맑은 고딕"/>
                </a:rPr>
                <a:t>Uploading Selfie Without Makeup</a:t>
              </a:r>
              <a:endParaRPr lang="ko-KR" altLang="en-US" sz="1600">
                <a:latin typeface="Montserrat Medium" pitchFamily="2" charset="0"/>
                <a:ea typeface="맑은 고딕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2923233-4A3C-4E35-0A56-B20939DDB39C}"/>
              </a:ext>
            </a:extLst>
          </p:cNvPr>
          <p:cNvGrpSpPr/>
          <p:nvPr/>
        </p:nvGrpSpPr>
        <p:grpSpPr>
          <a:xfrm>
            <a:off x="3970379" y="2951122"/>
            <a:ext cx="3341898" cy="1902326"/>
            <a:chOff x="4017953" y="2866069"/>
            <a:chExt cx="3341898" cy="1902326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CC2206B-F189-4644-AD06-5FD67C8FBAAA}"/>
                </a:ext>
              </a:extLst>
            </p:cNvPr>
            <p:cNvGrpSpPr/>
            <p:nvPr/>
          </p:nvGrpSpPr>
          <p:grpSpPr>
            <a:xfrm>
              <a:off x="4533158" y="2866069"/>
              <a:ext cx="2311489" cy="1287818"/>
              <a:chOff x="4467249" y="2866069"/>
              <a:chExt cx="2311489" cy="1287818"/>
            </a:xfrm>
          </p:grpSpPr>
          <p:pic>
            <p:nvPicPr>
              <p:cNvPr id="23" name="그래픽 22" descr="기어 헤드 윤곽선">
                <a:extLst>
                  <a:ext uri="{FF2B5EF4-FFF2-40B4-BE49-F238E27FC236}">
                    <a16:creationId xmlns:a16="http://schemas.microsoft.com/office/drawing/2014/main" id="{80523C8A-939E-D1AA-F865-E561F7050A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467249" y="2867298"/>
                <a:ext cx="1286589" cy="1286589"/>
              </a:xfrm>
              <a:prstGeom prst="rect">
                <a:avLst/>
              </a:prstGeom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AA9FD47E-7574-46B6-7A19-F2F2BDE9A2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826" t="6426" r="5506" b="6813"/>
              <a:stretch/>
            </p:blipFill>
            <p:spPr>
              <a:xfrm>
                <a:off x="5537994" y="2866069"/>
                <a:ext cx="1240744" cy="1286589"/>
              </a:xfrm>
              <a:prstGeom prst="rect">
                <a:avLst/>
              </a:prstGeom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6677EA6-CAB4-9DE9-9DD4-5B38AC31EB9B}"/>
                </a:ext>
              </a:extLst>
            </p:cNvPr>
            <p:cNvSpPr txBox="1"/>
            <p:nvPr/>
          </p:nvSpPr>
          <p:spPr>
            <a:xfrm>
              <a:off x="4017953" y="4183620"/>
              <a:ext cx="334189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>
                  <a:latin typeface="Montserrat Medium" pitchFamily="2" charset="0"/>
                  <a:ea typeface="맑은 고딕"/>
                </a:rPr>
                <a:t>Analysis of</a:t>
              </a:r>
              <a:r>
                <a:rPr lang="ko-KR" altLang="en-US" sz="1600">
                  <a:latin typeface="Montserrat Medium" pitchFamily="2" charset="0"/>
                  <a:ea typeface="맑은 고딕"/>
                </a:rPr>
                <a:t> </a:t>
              </a:r>
              <a:r>
                <a:rPr lang="en-US" altLang="ko-KR" sz="1600">
                  <a:latin typeface="Montserrat Medium" pitchFamily="2" charset="0"/>
                  <a:ea typeface="맑은 고딕"/>
                </a:rPr>
                <a:t>Personal Color </a:t>
              </a:r>
            </a:p>
            <a:p>
              <a:pPr algn="ctr"/>
              <a:r>
                <a:rPr lang="en-US" altLang="ko-KR" sz="1600">
                  <a:latin typeface="Montserrat Medium" pitchFamily="2" charset="0"/>
                  <a:ea typeface="맑은 고딕"/>
                </a:rPr>
                <a:t>and Lip Color Based on AI</a:t>
              </a:r>
              <a:endParaRPr lang="ko-KR" altLang="en-US" sz="1600">
                <a:latin typeface="Montserrat Medium" pitchFamily="2" charset="0"/>
                <a:ea typeface="맑은 고딕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ACC7494-7E3B-953F-17CA-8D7A3AB4A49A}"/>
              </a:ext>
            </a:extLst>
          </p:cNvPr>
          <p:cNvGrpSpPr/>
          <p:nvPr/>
        </p:nvGrpSpPr>
        <p:grpSpPr>
          <a:xfrm>
            <a:off x="7950467" y="2955012"/>
            <a:ext cx="4025698" cy="1894546"/>
            <a:chOff x="7057902" y="2829497"/>
            <a:chExt cx="4025698" cy="1894546"/>
          </a:xfrm>
        </p:grpSpPr>
        <p:pic>
          <p:nvPicPr>
            <p:cNvPr id="6" name="그래픽 5" descr="체크리스트 윤곽선">
              <a:extLst>
                <a:ext uri="{FF2B5EF4-FFF2-40B4-BE49-F238E27FC236}">
                  <a16:creationId xmlns:a16="http://schemas.microsoft.com/office/drawing/2014/main" id="{CBF31A93-4BE4-A896-AE50-D1283311C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356788" y="2829497"/>
              <a:ext cx="1427927" cy="1427927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03380C2-808D-5BA1-C003-B475D49267B5}"/>
                </a:ext>
              </a:extLst>
            </p:cNvPr>
            <p:cNvSpPr txBox="1"/>
            <p:nvPr/>
          </p:nvSpPr>
          <p:spPr>
            <a:xfrm>
              <a:off x="7057902" y="4170045"/>
              <a:ext cx="4025698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500">
                  <a:latin typeface="Montserrat Medium" pitchFamily="2" charset="0"/>
                  <a:ea typeface="맑은 고딕"/>
                </a:rPr>
                <a:t>Select the Product from</a:t>
              </a:r>
            </a:p>
            <a:p>
              <a:pPr algn="ctr"/>
              <a:r>
                <a:rPr lang="en-US" altLang="ko-KR" sz="1500">
                  <a:latin typeface="Montserrat Medium" pitchFamily="2" charset="0"/>
                  <a:ea typeface="맑은 고딕"/>
                </a:rPr>
                <a:t>the List of Recommended Products</a:t>
              </a:r>
              <a:endParaRPr lang="ko-KR" altLang="en-US" sz="1500">
                <a:latin typeface="Montserrat Medium" pitchFamily="2" charset="0"/>
                <a:ea typeface="맑은 고딕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46D43E6-7777-21B5-A08F-EE13ED3FE7E7}"/>
              </a:ext>
            </a:extLst>
          </p:cNvPr>
          <p:cNvGrpSpPr/>
          <p:nvPr/>
        </p:nvGrpSpPr>
        <p:grpSpPr>
          <a:xfrm>
            <a:off x="4140750" y="5115981"/>
            <a:ext cx="3910500" cy="1585345"/>
            <a:chOff x="3709500" y="5154050"/>
            <a:chExt cx="3910500" cy="1585345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B1E0B3D-9575-4F1C-1219-CDDA062BDBE3}"/>
                </a:ext>
              </a:extLst>
            </p:cNvPr>
            <p:cNvGrpSpPr/>
            <p:nvPr/>
          </p:nvGrpSpPr>
          <p:grpSpPr>
            <a:xfrm>
              <a:off x="4627674" y="5154050"/>
              <a:ext cx="2074153" cy="1392732"/>
              <a:chOff x="4798773" y="5182758"/>
              <a:chExt cx="2074153" cy="1392732"/>
            </a:xfrm>
          </p:grpSpPr>
          <p:pic>
            <p:nvPicPr>
              <p:cNvPr id="24" name="그래픽 23" descr="트럭 단색으로 채워진">
                <a:extLst>
                  <a:ext uri="{FF2B5EF4-FFF2-40B4-BE49-F238E27FC236}">
                    <a16:creationId xmlns:a16="http://schemas.microsoft.com/office/drawing/2014/main" id="{4E1468D8-8C9C-335D-5DB4-3C80902C6D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 flipH="1">
                <a:off x="4798773" y="5182758"/>
                <a:ext cx="1392732" cy="1392732"/>
              </a:xfrm>
              <a:prstGeom prst="rect">
                <a:avLst/>
              </a:prstGeom>
            </p:spPr>
          </p:pic>
          <p:pic>
            <p:nvPicPr>
              <p:cNvPr id="10" name="그래픽 9" descr="상자 윤곽선">
                <a:extLst>
                  <a:ext uri="{FF2B5EF4-FFF2-40B4-BE49-F238E27FC236}">
                    <a16:creationId xmlns:a16="http://schemas.microsoft.com/office/drawing/2014/main" id="{70D95779-98EF-70FB-FA4C-CFE1F65FF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6191505" y="5798579"/>
                <a:ext cx="681421" cy="682382"/>
              </a:xfrm>
              <a:prstGeom prst="rect">
                <a:avLst/>
              </a:prstGeom>
            </p:spPr>
          </p:pic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52A4D1A-E199-D22A-2DF4-9204B8ABAD65}"/>
                </a:ext>
              </a:extLst>
            </p:cNvPr>
            <p:cNvSpPr txBox="1"/>
            <p:nvPr/>
          </p:nvSpPr>
          <p:spPr>
            <a:xfrm>
              <a:off x="3709500" y="6416230"/>
              <a:ext cx="39105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500">
                  <a:latin typeface="Montserrat Medium" pitchFamily="2" charset="0"/>
                  <a:ea typeface="맑은 고딕"/>
                </a:rPr>
                <a:t>Delivery and Experience the Products </a:t>
              </a:r>
              <a:endParaRPr lang="ko-KR" altLang="en-US" sz="1500">
                <a:latin typeface="Montserrat Medium" pitchFamily="2" charset="0"/>
                <a:ea typeface="맑은 고딕"/>
              </a:endParaRPr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E84200CB-419C-06AE-3D41-E6ECBEAFBFBD}"/>
              </a:ext>
            </a:extLst>
          </p:cNvPr>
          <p:cNvCxnSpPr>
            <a:cxnSpLocks/>
          </p:cNvCxnSpPr>
          <p:nvPr/>
        </p:nvCxnSpPr>
        <p:spPr>
          <a:xfrm>
            <a:off x="3352505" y="3842103"/>
            <a:ext cx="875106" cy="0"/>
          </a:xfrm>
          <a:prstGeom prst="straightConnector1">
            <a:avLst/>
          </a:prstGeom>
          <a:ln w="76200">
            <a:solidFill>
              <a:srgbClr val="FF8F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205E385A-CB14-6D07-60C3-F91D98E2C123}"/>
              </a:ext>
            </a:extLst>
          </p:cNvPr>
          <p:cNvCxnSpPr>
            <a:cxnSpLocks/>
          </p:cNvCxnSpPr>
          <p:nvPr/>
        </p:nvCxnSpPr>
        <p:spPr>
          <a:xfrm rot="10800000" flipV="1">
            <a:off x="8567605" y="4999925"/>
            <a:ext cx="1363495" cy="1190181"/>
          </a:xfrm>
          <a:prstGeom prst="bentConnector3">
            <a:avLst>
              <a:gd name="adj1" fmla="val -2582"/>
            </a:avLst>
          </a:prstGeom>
          <a:ln w="76200">
            <a:solidFill>
              <a:srgbClr val="FF8F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F4E463E1-42C9-E8B9-AE2E-5AB775CEDBF1}"/>
              </a:ext>
            </a:extLst>
          </p:cNvPr>
          <p:cNvCxnSpPr>
            <a:cxnSpLocks/>
          </p:cNvCxnSpPr>
          <p:nvPr/>
        </p:nvCxnSpPr>
        <p:spPr>
          <a:xfrm>
            <a:off x="7312277" y="3842103"/>
            <a:ext cx="875106" cy="0"/>
          </a:xfrm>
          <a:prstGeom prst="straightConnector1">
            <a:avLst/>
          </a:prstGeom>
          <a:ln w="76200">
            <a:solidFill>
              <a:srgbClr val="FF8F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827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Montserrat ExtraBold"/>
        <a:ea typeface="맑은 고딕"/>
        <a:cs typeface=""/>
      </a:majorFont>
      <a:minorFont>
        <a:latin typeface="Montserrat SemiBold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dirty="0" err="1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E256BEB78F6584D8B033952FB097B93" ma:contentTypeVersion="5" ma:contentTypeDescription="새 문서를 만듭니다." ma:contentTypeScope="" ma:versionID="29a6d64a3b9f770e8e5d9313600f3dbd">
  <xsd:schema xmlns:xsd="http://www.w3.org/2001/XMLSchema" xmlns:xs="http://www.w3.org/2001/XMLSchema" xmlns:p="http://schemas.microsoft.com/office/2006/metadata/properties" xmlns:ns3="e3bc1c95-a36c-4f77-866b-ceeb4db466f9" targetNamespace="http://schemas.microsoft.com/office/2006/metadata/properties" ma:root="true" ma:fieldsID="954ec823d9e74b2cf220a5aa4ec03cbb" ns3:_="">
    <xsd:import namespace="e3bc1c95-a36c-4f77-866b-ceeb4db466f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c1c95-a36c-4f77-866b-ceeb4db466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3bc1c95-a36c-4f77-866b-ceeb4db466f9" xsi:nil="true"/>
  </documentManagement>
</p:properties>
</file>

<file path=customXml/itemProps1.xml><?xml version="1.0" encoding="utf-8"?>
<ds:datastoreItem xmlns:ds="http://schemas.openxmlformats.org/officeDocument/2006/customXml" ds:itemID="{14B3AF4B-7017-4712-B10A-ED7D9D09EEE8}">
  <ds:schemaRefs>
    <ds:schemaRef ds:uri="e3bc1c95-a36c-4f77-866b-ceeb4db466f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D873798-184B-4B1F-9E7B-9DC904A2E62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393AC07-D8D3-4123-A97D-0A65C26A5721}">
  <ds:schemaRefs>
    <ds:schemaRef ds:uri="e3bc1c95-a36c-4f77-866b-ceeb4db466f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5821</Words>
  <Application>Microsoft Office PowerPoint</Application>
  <PresentationFormat>와이드스크린</PresentationFormat>
  <Paragraphs>1807</Paragraphs>
  <Slides>85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85</vt:i4>
      </vt:variant>
    </vt:vector>
  </HeadingPairs>
  <TitlesOfParts>
    <vt:vector size="104" baseType="lpstr">
      <vt:lpstr>Wingdings</vt:lpstr>
      <vt:lpstr>Montserrat ExtraBold</vt:lpstr>
      <vt:lpstr>맑은고딕</vt:lpstr>
      <vt:lpstr>Angella White Personal use font</vt:lpstr>
      <vt:lpstr>Montserrat ExtraLight</vt:lpstr>
      <vt:lpstr>Cambria Math</vt:lpstr>
      <vt:lpstr>맑은 고딕</vt:lpstr>
      <vt:lpstr>Montserrat</vt:lpstr>
      <vt:lpstr>맑은 고딕</vt:lpstr>
      <vt:lpstr>Arial</vt:lpstr>
      <vt:lpstr>Arial,Sans-Serif</vt:lpstr>
      <vt:lpstr>Wingdings,Sans-Serif</vt:lpstr>
      <vt:lpstr>NotoSansKR</vt:lpstr>
      <vt:lpstr>대한민국정부상징체 R</vt:lpstr>
      <vt:lpstr>Apple SD Gothic Neo</vt:lpstr>
      <vt:lpstr>Montserrat SemiBold</vt:lpstr>
      <vt:lpstr>Montserrat Medium</vt:lpstr>
      <vt:lpstr>Montserrat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이정윤</dc:creator>
  <cp:lastModifiedBy>이정윤</cp:lastModifiedBy>
  <cp:revision>1</cp:revision>
  <dcterms:created xsi:type="dcterms:W3CDTF">2022-09-29T06:49:22Z</dcterms:created>
  <dcterms:modified xsi:type="dcterms:W3CDTF">2022-12-09T13:14:56Z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0x010100CE256BEB78F6584D8B033952FB097B93</vt:lpwstr>
  </property>
</Properties>
</file>